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8"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306C"/>
    <a:srgbClr val="F6DFC2"/>
    <a:srgbClr val="FFFFFF"/>
    <a:srgbClr val="DF5911"/>
    <a:srgbClr val="D9D9D9"/>
    <a:srgbClr val="E0E0E0"/>
    <a:srgbClr val="F1CB9D"/>
    <a:srgbClr val="E48423"/>
    <a:srgbClr val="F7B9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46" autoAdjust="0"/>
    <p:restoredTop sz="94648" autoAdjust="0"/>
  </p:normalViewPr>
  <p:slideViewPr>
    <p:cSldViewPr snapToGrid="0">
      <p:cViewPr>
        <p:scale>
          <a:sx n="200" d="100"/>
          <a:sy n="200" d="100"/>
        </p:scale>
        <p:origin x="144" y="-83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'Bevolking naar leeftijd'!$B$2</c:f>
              <c:strCache>
                <c:ptCount val="1"/>
                <c:pt idx="0">
                  <c:v>Binnenstad</c:v>
                </c:pt>
              </c:strCache>
            </c:strRef>
          </c:tx>
          <c:spPr>
            <a:solidFill>
              <a:schemeClr val="accent1"/>
            </a:solidFill>
            <a:ln>
              <a:noFill/>
            </a:ln>
            <a:effectLst/>
          </c:spPr>
          <c:invertIfNegative val="0"/>
          <c:cat>
            <c:strRef>
              <c:f>'Bevolking naar leeftijd'!$A$3:$A$12</c:f>
              <c:strCache>
                <c:ptCount val="10"/>
                <c:pt idx="0">
                  <c:v>0 - 3 jaar</c:v>
                </c:pt>
                <c:pt idx="1">
                  <c:v>4 - 11 jaar</c:v>
                </c:pt>
                <c:pt idx="2">
                  <c:v>12 - 17 jaar</c:v>
                </c:pt>
                <c:pt idx="3">
                  <c:v>18 - 26 jaar</c:v>
                </c:pt>
                <c:pt idx="4">
                  <c:v>27 - 34 jaar</c:v>
                </c:pt>
                <c:pt idx="5">
                  <c:v>35 - 44 jaar</c:v>
                </c:pt>
                <c:pt idx="6">
                  <c:v>45 - 54 jaar</c:v>
                </c:pt>
                <c:pt idx="7">
                  <c:v>55 - 64 jaar</c:v>
                </c:pt>
                <c:pt idx="8">
                  <c:v>65 - 74 jaar</c:v>
                </c:pt>
                <c:pt idx="9">
                  <c:v>75 jaar en ouder</c:v>
                </c:pt>
              </c:strCache>
            </c:strRef>
          </c:cat>
          <c:val>
            <c:numRef>
              <c:f>'Bevolking naar leeftijd'!$B$3:$B$12</c:f>
              <c:numCache>
                <c:formatCode>##.##%</c:formatCode>
                <c:ptCount val="10"/>
                <c:pt idx="0">
                  <c:v>1.7999999999999999E-2</c:v>
                </c:pt>
                <c:pt idx="1">
                  <c:v>2.1000000000000001E-2</c:v>
                </c:pt>
                <c:pt idx="2">
                  <c:v>1.7999999999999999E-2</c:v>
                </c:pt>
                <c:pt idx="3">
                  <c:v>0.247</c:v>
                </c:pt>
                <c:pt idx="4">
                  <c:v>0.28499999999999998</c:v>
                </c:pt>
                <c:pt idx="5">
                  <c:v>0.113</c:v>
                </c:pt>
                <c:pt idx="6">
                  <c:v>9.0999999999999998E-2</c:v>
                </c:pt>
                <c:pt idx="7">
                  <c:v>9.4E-2</c:v>
                </c:pt>
                <c:pt idx="8">
                  <c:v>7.1999999999999995E-2</c:v>
                </c:pt>
                <c:pt idx="9">
                  <c:v>4.2000000000000003E-2</c:v>
                </c:pt>
              </c:numCache>
            </c:numRef>
          </c:val>
          <c:extLst>
            <c:ext xmlns:c16="http://schemas.microsoft.com/office/drawing/2014/chart" uri="{C3380CC4-5D6E-409C-BE32-E72D297353CC}">
              <c16:uniqueId val="{00000000-2A59-49F2-8C41-13E4F5434006}"/>
            </c:ext>
          </c:extLst>
        </c:ser>
        <c:ser>
          <c:idx val="1"/>
          <c:order val="1"/>
          <c:tx>
            <c:strRef>
              <c:f>'Bevolking naar leeftijd'!$C$2</c:f>
              <c:strCache>
                <c:ptCount val="1"/>
                <c:pt idx="0">
                  <c:v>Utrecht</c:v>
                </c:pt>
              </c:strCache>
            </c:strRef>
          </c:tx>
          <c:spPr>
            <a:solidFill>
              <a:schemeClr val="accent2"/>
            </a:solidFill>
            <a:ln>
              <a:noFill/>
            </a:ln>
            <a:effectLst/>
          </c:spPr>
          <c:invertIfNegative val="0"/>
          <c:cat>
            <c:strRef>
              <c:f>'Bevolking naar leeftijd'!$A$3:$A$12</c:f>
              <c:strCache>
                <c:ptCount val="10"/>
                <c:pt idx="0">
                  <c:v>0 - 3 jaar</c:v>
                </c:pt>
                <c:pt idx="1">
                  <c:v>4 - 11 jaar</c:v>
                </c:pt>
                <c:pt idx="2">
                  <c:v>12 - 17 jaar</c:v>
                </c:pt>
                <c:pt idx="3">
                  <c:v>18 - 26 jaar</c:v>
                </c:pt>
                <c:pt idx="4">
                  <c:v>27 - 34 jaar</c:v>
                </c:pt>
                <c:pt idx="5">
                  <c:v>35 - 44 jaar</c:v>
                </c:pt>
                <c:pt idx="6">
                  <c:v>45 - 54 jaar</c:v>
                </c:pt>
                <c:pt idx="7">
                  <c:v>55 - 64 jaar</c:v>
                </c:pt>
                <c:pt idx="8">
                  <c:v>65 - 74 jaar</c:v>
                </c:pt>
                <c:pt idx="9">
                  <c:v>75 jaar en ouder</c:v>
                </c:pt>
              </c:strCache>
            </c:strRef>
          </c:cat>
          <c:val>
            <c:numRef>
              <c:f>'Bevolking naar leeftijd'!$C$3:$C$12</c:f>
              <c:numCache>
                <c:formatCode>##.##%</c:formatCode>
                <c:ptCount val="10"/>
                <c:pt idx="0">
                  <c:v>4.8000000000000001E-2</c:v>
                </c:pt>
                <c:pt idx="1">
                  <c:v>8.5999999999999993E-2</c:v>
                </c:pt>
                <c:pt idx="2" formatCode="##%">
                  <c:v>0.06</c:v>
                </c:pt>
                <c:pt idx="3">
                  <c:v>0.16700000000000001</c:v>
                </c:pt>
                <c:pt idx="4">
                  <c:v>0.17299999999999999</c:v>
                </c:pt>
                <c:pt idx="5">
                  <c:v>0.14399999999999999</c:v>
                </c:pt>
                <c:pt idx="6">
                  <c:v>0.122</c:v>
                </c:pt>
                <c:pt idx="7">
                  <c:v>9.1999999999999998E-2</c:v>
                </c:pt>
                <c:pt idx="8">
                  <c:v>6.0999999999999999E-2</c:v>
                </c:pt>
                <c:pt idx="9">
                  <c:v>4.5999999999999999E-2</c:v>
                </c:pt>
              </c:numCache>
            </c:numRef>
          </c:val>
          <c:extLst>
            <c:ext xmlns:c16="http://schemas.microsoft.com/office/drawing/2014/chart" uri="{C3380CC4-5D6E-409C-BE32-E72D297353CC}">
              <c16:uniqueId val="{00000001-2A59-49F2-8C41-13E4F5434006}"/>
            </c:ext>
          </c:extLst>
        </c:ser>
        <c:dLbls>
          <c:showLegendKey val="0"/>
          <c:showVal val="0"/>
          <c:showCatName val="0"/>
          <c:showSerName val="0"/>
          <c:showPercent val="0"/>
          <c:showBubbleSize val="0"/>
        </c:dLbls>
        <c:gapWidth val="182"/>
        <c:axId val="333163920"/>
        <c:axId val="328613808"/>
      </c:barChart>
      <c:catAx>
        <c:axId val="3331639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400" b="0" i="0" u="none" strike="noStrike" kern="1200" baseline="0">
                <a:solidFill>
                  <a:schemeClr val="tx1">
                    <a:lumMod val="65000"/>
                    <a:lumOff val="35000"/>
                  </a:schemeClr>
                </a:solidFill>
                <a:latin typeface="+mn-lt"/>
                <a:ea typeface="+mn-ea"/>
                <a:cs typeface="+mn-cs"/>
              </a:defRPr>
            </a:pPr>
            <a:endParaRPr lang="nl-NL"/>
          </a:p>
        </c:txPr>
        <c:crossAx val="328613808"/>
        <c:crosses val="autoZero"/>
        <c:auto val="1"/>
        <c:lblAlgn val="ctr"/>
        <c:lblOffset val="100"/>
        <c:noMultiLvlLbl val="0"/>
      </c:catAx>
      <c:valAx>
        <c:axId val="328613808"/>
        <c:scaling>
          <c:orientation val="minMax"/>
        </c:scaling>
        <c:delete val="0"/>
        <c:axPos val="b"/>
        <c:majorGridlines>
          <c:spPr>
            <a:ln w="9525" cap="flat" cmpd="sng" algn="ctr">
              <a:solidFill>
                <a:schemeClr val="tx1">
                  <a:lumMod val="15000"/>
                  <a:lumOff val="85000"/>
                </a:schemeClr>
              </a:solidFill>
              <a:round/>
            </a:ln>
            <a:effectLst/>
          </c:spPr>
        </c:majorGridlines>
        <c:numFmt formatCode="##.##%"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nl-NL"/>
          </a:p>
        </c:txPr>
        <c:crossAx val="3331639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500" b="0" i="0" u="none" strike="noStrike" kern="1200" baseline="0">
              <a:solidFill>
                <a:schemeClr val="tx1">
                  <a:lumMod val="65000"/>
                  <a:lumOff val="35000"/>
                </a:schemeClr>
              </a:solidFill>
              <a:latin typeface="+mn-lt"/>
              <a:ea typeface="+mn-ea"/>
              <a:cs typeface="+mn-cs"/>
            </a:defRPr>
          </a:pPr>
          <a:endParaRPr lang="nl-N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Blad1!$F$4</c:f>
              <c:strCache>
                <c:ptCount val="1"/>
                <c:pt idx="0">
                  <c:v>Binnenstad</c:v>
                </c:pt>
              </c:strCache>
            </c:strRef>
          </c:tx>
          <c:spPr>
            <a:solidFill>
              <a:schemeClr val="accent1"/>
            </a:solidFill>
            <a:ln>
              <a:noFill/>
            </a:ln>
            <a:effectLst/>
          </c:spPr>
          <c:invertIfNegative val="0"/>
          <c:dLbls>
            <c:dLbl>
              <c:idx val="0"/>
              <c:tx>
                <c:rich>
                  <a:bodyPr/>
                  <a:lstStyle/>
                  <a:p>
                    <a:r>
                      <a:rPr lang="en-US" dirty="0">
                        <a:solidFill>
                          <a:srgbClr val="FF0000"/>
                        </a:solidFill>
                      </a:rPr>
                      <a:t>82%*</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261B-449B-B363-15E1B6DD6CB7}"/>
                </c:ext>
              </c:extLst>
            </c:dLbl>
            <c:dLbl>
              <c:idx val="1"/>
              <c:tx>
                <c:rich>
                  <a:bodyPr/>
                  <a:lstStyle/>
                  <a:p>
                    <a:r>
                      <a:rPr lang="en-US" dirty="0">
                        <a:solidFill>
                          <a:srgbClr val="FF0000"/>
                        </a:solidFill>
                      </a:rPr>
                      <a:t>25%*</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261B-449B-B363-15E1B6DD6CB7}"/>
                </c:ext>
              </c:extLst>
            </c:dLbl>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rgbClr val="FF0000"/>
                    </a:solidFill>
                    <a:latin typeface="+mn-lt"/>
                    <a:ea typeface="+mn-ea"/>
                    <a:cs typeface="+mn-cs"/>
                  </a:defRPr>
                </a:pPr>
                <a:endParaRPr lang="nl-N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Blad1!$E$5:$E$6</c:f>
              <c:strCache>
                <c:ptCount val="2"/>
                <c:pt idx="0">
                  <c:v>5 of meer drankjes alcohol gedronken op 1 dag in de laatste 4 weken (bingedrinken)</c:v>
                </c:pt>
                <c:pt idx="1">
                  <c:v>minimaal 1 harddrug gebruikt in de laatste 4 weken</c:v>
                </c:pt>
              </c:strCache>
            </c:strRef>
          </c:cat>
          <c:val>
            <c:numRef>
              <c:f>Blad1!$F$5:$F$6</c:f>
              <c:numCache>
                <c:formatCode>0%</c:formatCode>
                <c:ptCount val="2"/>
                <c:pt idx="0">
                  <c:v>0.82</c:v>
                </c:pt>
                <c:pt idx="1">
                  <c:v>0.25</c:v>
                </c:pt>
              </c:numCache>
            </c:numRef>
          </c:val>
          <c:extLst>
            <c:ext xmlns:c16="http://schemas.microsoft.com/office/drawing/2014/chart" uri="{C3380CC4-5D6E-409C-BE32-E72D297353CC}">
              <c16:uniqueId val="{00000000-261B-449B-B363-15E1B6DD6CB7}"/>
            </c:ext>
          </c:extLst>
        </c:ser>
        <c:ser>
          <c:idx val="1"/>
          <c:order val="1"/>
          <c:tx>
            <c:strRef>
              <c:f>Blad1!$G$4</c:f>
              <c:strCache>
                <c:ptCount val="1"/>
                <c:pt idx="0">
                  <c:v>Utrecht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tx1"/>
                    </a:solidFill>
                    <a:latin typeface="+mn-lt"/>
                    <a:ea typeface="+mn-ea"/>
                    <a:cs typeface="+mn-cs"/>
                  </a:defRPr>
                </a:pPr>
                <a:endParaRPr lang="nl-N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Blad1!$E$5:$E$6</c:f>
              <c:strCache>
                <c:ptCount val="2"/>
                <c:pt idx="0">
                  <c:v>5 of meer drankjes alcohol gedronken op 1 dag in de laatste 4 weken (bingedrinken)</c:v>
                </c:pt>
                <c:pt idx="1">
                  <c:v>minimaal 1 harddrug gebruikt in de laatste 4 weken</c:v>
                </c:pt>
              </c:strCache>
            </c:strRef>
          </c:cat>
          <c:val>
            <c:numRef>
              <c:f>Blad1!$G$5:$G$6</c:f>
              <c:numCache>
                <c:formatCode>0%</c:formatCode>
                <c:ptCount val="2"/>
                <c:pt idx="0">
                  <c:v>0.64</c:v>
                </c:pt>
                <c:pt idx="1">
                  <c:v>0.18</c:v>
                </c:pt>
              </c:numCache>
            </c:numRef>
          </c:val>
          <c:extLst>
            <c:ext xmlns:c16="http://schemas.microsoft.com/office/drawing/2014/chart" uri="{C3380CC4-5D6E-409C-BE32-E72D297353CC}">
              <c16:uniqueId val="{00000001-261B-449B-B363-15E1B6DD6CB7}"/>
            </c:ext>
          </c:extLst>
        </c:ser>
        <c:dLbls>
          <c:dLblPos val="inEnd"/>
          <c:showLegendKey val="0"/>
          <c:showVal val="1"/>
          <c:showCatName val="0"/>
          <c:showSerName val="0"/>
          <c:showPercent val="0"/>
          <c:showBubbleSize val="0"/>
        </c:dLbls>
        <c:gapWidth val="219"/>
        <c:overlap val="-27"/>
        <c:axId val="568250496"/>
        <c:axId val="568247872"/>
      </c:barChart>
      <c:catAx>
        <c:axId val="568250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500" b="0" i="0" u="none" strike="noStrike" kern="1200" baseline="0">
                <a:solidFill>
                  <a:schemeClr val="tx1">
                    <a:lumMod val="65000"/>
                    <a:lumOff val="35000"/>
                  </a:schemeClr>
                </a:solidFill>
                <a:latin typeface="+mn-lt"/>
                <a:ea typeface="+mn-ea"/>
                <a:cs typeface="+mn-cs"/>
              </a:defRPr>
            </a:pPr>
            <a:endParaRPr lang="nl-NL"/>
          </a:p>
        </c:txPr>
        <c:crossAx val="568247872"/>
        <c:crosses val="autoZero"/>
        <c:auto val="1"/>
        <c:lblAlgn val="ctr"/>
        <c:lblOffset val="100"/>
        <c:noMultiLvlLbl val="0"/>
      </c:catAx>
      <c:valAx>
        <c:axId val="5682478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500" b="0" i="0" u="none" strike="noStrike" kern="1200" baseline="0">
                <a:solidFill>
                  <a:schemeClr val="tx1">
                    <a:lumMod val="65000"/>
                    <a:lumOff val="35000"/>
                  </a:schemeClr>
                </a:solidFill>
                <a:latin typeface="+mn-lt"/>
                <a:ea typeface="+mn-ea"/>
                <a:cs typeface="+mn-cs"/>
              </a:defRPr>
            </a:pPr>
            <a:endParaRPr lang="nl-NL"/>
          </a:p>
        </c:txPr>
        <c:crossAx val="5682504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nl-N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Blad2!$F$3</c:f>
              <c:strCache>
                <c:ptCount val="1"/>
                <c:pt idx="0">
                  <c:v>Binnenstad</c:v>
                </c:pt>
              </c:strCache>
            </c:strRef>
          </c:tx>
          <c:spPr>
            <a:solidFill>
              <a:schemeClr val="accent1"/>
            </a:solidFill>
            <a:ln>
              <a:noFill/>
            </a:ln>
            <a:effectLst/>
          </c:spPr>
          <c:invertIfNegative val="0"/>
          <c:dLbls>
            <c:dLbl>
              <c:idx val="0"/>
              <c:tx>
                <c:rich>
                  <a:bodyPr rot="0" spcFirstLastPara="1" vertOverflow="ellipsis" vert="horz" wrap="square" lIns="38100" tIns="19050" rIns="38100" bIns="19050" anchor="ctr" anchorCtr="1">
                    <a:spAutoFit/>
                  </a:bodyPr>
                  <a:lstStyle/>
                  <a:p>
                    <a:pPr>
                      <a:defRPr sz="600" b="0" i="0" u="none" strike="noStrike" kern="1200" baseline="0">
                        <a:solidFill>
                          <a:srgbClr val="FF0000"/>
                        </a:solidFill>
                        <a:latin typeface="+mn-lt"/>
                        <a:ea typeface="+mn-ea"/>
                        <a:cs typeface="+mn-cs"/>
                      </a:defRPr>
                    </a:pPr>
                    <a:r>
                      <a:rPr lang="en-US">
                        <a:solidFill>
                          <a:srgbClr val="FF0000"/>
                        </a:solidFill>
                      </a:rPr>
                      <a:t>11%*</a:t>
                    </a:r>
                  </a:p>
                </c:rich>
              </c:tx>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rgbClr val="FF0000"/>
                      </a:solidFill>
                      <a:latin typeface="+mn-lt"/>
                      <a:ea typeface="+mn-ea"/>
                      <a:cs typeface="+mn-cs"/>
                    </a:defRPr>
                  </a:pPr>
                  <a:endParaRPr lang="nl-NL"/>
                </a:p>
              </c:txPr>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1F4C-4EB7-AD00-3D37EEF41783}"/>
                </c:ext>
              </c:extLst>
            </c:dLbl>
            <c:dLbl>
              <c:idx val="1"/>
              <c:tx>
                <c:rich>
                  <a:bodyPr rot="0" spcFirstLastPara="1" vertOverflow="ellipsis" vert="horz" wrap="square" lIns="38100" tIns="19050" rIns="38100" bIns="19050" anchor="ctr" anchorCtr="1">
                    <a:spAutoFit/>
                  </a:bodyPr>
                  <a:lstStyle/>
                  <a:p>
                    <a:pPr>
                      <a:defRPr sz="600" b="0" i="0" u="none" strike="noStrike" kern="1200" baseline="0">
                        <a:solidFill>
                          <a:srgbClr val="FF0000"/>
                        </a:solidFill>
                        <a:latin typeface="+mn-lt"/>
                        <a:ea typeface="+mn-ea"/>
                        <a:cs typeface="+mn-cs"/>
                      </a:defRPr>
                    </a:pPr>
                    <a:r>
                      <a:rPr lang="en-US">
                        <a:solidFill>
                          <a:srgbClr val="FF0000"/>
                        </a:solidFill>
                      </a:rPr>
                      <a:t>29%*</a:t>
                    </a:r>
                  </a:p>
                </c:rich>
              </c:tx>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rgbClr val="FF0000"/>
                      </a:solidFill>
                      <a:latin typeface="+mn-lt"/>
                      <a:ea typeface="+mn-ea"/>
                      <a:cs typeface="+mn-cs"/>
                    </a:defRPr>
                  </a:pPr>
                  <a:endParaRPr lang="nl-NL"/>
                </a:p>
              </c:txPr>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1F4C-4EB7-AD00-3D37EEF41783}"/>
                </c:ext>
              </c:extLst>
            </c:dLbl>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tx1"/>
                    </a:solidFill>
                    <a:latin typeface="+mn-lt"/>
                    <a:ea typeface="+mn-ea"/>
                    <a:cs typeface="+mn-cs"/>
                  </a:defRPr>
                </a:pPr>
                <a:endParaRPr lang="nl-N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Blad2!$E$4:$E$5</c:f>
              <c:strCache>
                <c:ptCount val="2"/>
                <c:pt idx="0">
                  <c:v>Wel eens gerookt</c:v>
                </c:pt>
                <c:pt idx="1">
                  <c:v>In de afgelopen vier weken alcohol gedronken</c:v>
                </c:pt>
              </c:strCache>
            </c:strRef>
          </c:cat>
          <c:val>
            <c:numRef>
              <c:f>Blad2!$F$4:$F$5</c:f>
              <c:numCache>
                <c:formatCode>0%</c:formatCode>
                <c:ptCount val="2"/>
                <c:pt idx="0">
                  <c:v>0.11</c:v>
                </c:pt>
                <c:pt idx="1">
                  <c:v>0.28999999999999998</c:v>
                </c:pt>
              </c:numCache>
            </c:numRef>
          </c:val>
          <c:extLst>
            <c:ext xmlns:c16="http://schemas.microsoft.com/office/drawing/2014/chart" uri="{C3380CC4-5D6E-409C-BE32-E72D297353CC}">
              <c16:uniqueId val="{00000000-1F4C-4EB7-AD00-3D37EEF41783}"/>
            </c:ext>
          </c:extLst>
        </c:ser>
        <c:ser>
          <c:idx val="1"/>
          <c:order val="1"/>
          <c:tx>
            <c:strRef>
              <c:f>Blad2!$G$3</c:f>
              <c:strCache>
                <c:ptCount val="1"/>
                <c:pt idx="0">
                  <c:v>Utrecht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tx1"/>
                    </a:solidFill>
                    <a:latin typeface="+mn-lt"/>
                    <a:ea typeface="+mn-ea"/>
                    <a:cs typeface="+mn-cs"/>
                  </a:defRPr>
                </a:pPr>
                <a:endParaRPr lang="nl-N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Blad2!$E$4:$E$5</c:f>
              <c:strCache>
                <c:ptCount val="2"/>
                <c:pt idx="0">
                  <c:v>Wel eens gerookt</c:v>
                </c:pt>
                <c:pt idx="1">
                  <c:v>In de afgelopen vier weken alcohol gedronken</c:v>
                </c:pt>
              </c:strCache>
            </c:strRef>
          </c:cat>
          <c:val>
            <c:numRef>
              <c:f>Blad2!$G$4:$G$5</c:f>
              <c:numCache>
                <c:formatCode>0%</c:formatCode>
                <c:ptCount val="2"/>
                <c:pt idx="0">
                  <c:v>0.06</c:v>
                </c:pt>
                <c:pt idx="1">
                  <c:v>0.19</c:v>
                </c:pt>
              </c:numCache>
            </c:numRef>
          </c:val>
          <c:extLst>
            <c:ext xmlns:c16="http://schemas.microsoft.com/office/drawing/2014/chart" uri="{C3380CC4-5D6E-409C-BE32-E72D297353CC}">
              <c16:uniqueId val="{00000001-1F4C-4EB7-AD00-3D37EEF41783}"/>
            </c:ext>
          </c:extLst>
        </c:ser>
        <c:dLbls>
          <c:dLblPos val="inEnd"/>
          <c:showLegendKey val="0"/>
          <c:showVal val="1"/>
          <c:showCatName val="0"/>
          <c:showSerName val="0"/>
          <c:showPercent val="0"/>
          <c:showBubbleSize val="0"/>
        </c:dLbls>
        <c:gapWidth val="182"/>
        <c:axId val="568226224"/>
        <c:axId val="568195064"/>
      </c:barChart>
      <c:catAx>
        <c:axId val="5682262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nl-NL"/>
          </a:p>
        </c:txPr>
        <c:crossAx val="568195064"/>
        <c:crosses val="autoZero"/>
        <c:auto val="1"/>
        <c:lblAlgn val="ctr"/>
        <c:lblOffset val="100"/>
        <c:noMultiLvlLbl val="0"/>
      </c:catAx>
      <c:valAx>
        <c:axId val="56819506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nl-NL"/>
          </a:p>
        </c:txPr>
        <c:crossAx val="5682262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nl-N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7F1325-CFD0-4D1B-B736-71ADF7B6E539}" type="datetimeFigureOut">
              <a:rPr lang="nl-NL" smtClean="0"/>
              <a:t>14-6-2022</a:t>
            </a:fld>
            <a:endParaRPr lang="nl-NL"/>
          </a:p>
        </p:txBody>
      </p:sp>
      <p:sp>
        <p:nvSpPr>
          <p:cNvPr id="4" name="Tijdelijke aanduiding voor dia-afbeelding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E119B8-7740-4012-9464-394810BB9352}" type="slidenum">
              <a:rPr lang="nl-NL" smtClean="0"/>
              <a:t>‹nr.›</a:t>
            </a:fld>
            <a:endParaRPr lang="nl-NL"/>
          </a:p>
        </p:txBody>
      </p:sp>
    </p:spTree>
    <p:extLst>
      <p:ext uri="{BB962C8B-B14F-4D97-AF65-F5344CB8AC3E}">
        <p14:creationId xmlns:p14="http://schemas.microsoft.com/office/powerpoint/2010/main" val="1863047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3FE119B8-7740-4012-9464-394810BB9352}" type="slidenum">
              <a:rPr lang="nl-NL" smtClean="0"/>
              <a:t>1</a:t>
            </a:fld>
            <a:endParaRPr lang="nl-NL"/>
          </a:p>
        </p:txBody>
      </p:sp>
    </p:spTree>
    <p:extLst>
      <p:ext uri="{BB962C8B-B14F-4D97-AF65-F5344CB8AC3E}">
        <p14:creationId xmlns:p14="http://schemas.microsoft.com/office/powerpoint/2010/main" val="3166416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nl-NL"/>
              <a:t>Klik om stijl te bewerken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7D4CBFBB-F423-44DA-BF98-13260D60008D}" type="datetimeFigureOut">
              <a:rPr lang="nl-NL" smtClean="0"/>
              <a:t>14-6-2022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452F523-2C40-4BA5-A09A-7EE06FDEB1D9}" type="slidenum">
              <a:rPr lang="nl-NL" smtClean="0"/>
              <a:t>‹nr.›</a:t>
            </a:fld>
            <a:endParaRPr lang="nl-NL"/>
          </a:p>
        </p:txBody>
      </p:sp>
    </p:spTree>
    <p:extLst>
      <p:ext uri="{BB962C8B-B14F-4D97-AF65-F5344CB8AC3E}">
        <p14:creationId xmlns:p14="http://schemas.microsoft.com/office/powerpoint/2010/main" val="2671407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7D4CBFBB-F423-44DA-BF98-13260D60008D}" type="datetimeFigureOut">
              <a:rPr lang="nl-NL" smtClean="0"/>
              <a:t>14-6-2022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452F523-2C40-4BA5-A09A-7EE06FDEB1D9}" type="slidenum">
              <a:rPr lang="nl-NL" smtClean="0"/>
              <a:t>‹nr.›</a:t>
            </a:fld>
            <a:endParaRPr lang="nl-NL"/>
          </a:p>
        </p:txBody>
      </p:sp>
    </p:spTree>
    <p:extLst>
      <p:ext uri="{BB962C8B-B14F-4D97-AF65-F5344CB8AC3E}">
        <p14:creationId xmlns:p14="http://schemas.microsoft.com/office/powerpoint/2010/main" val="792722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7D4CBFBB-F423-44DA-BF98-13260D60008D}" type="datetimeFigureOut">
              <a:rPr lang="nl-NL" smtClean="0"/>
              <a:t>14-6-2022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452F523-2C40-4BA5-A09A-7EE06FDEB1D9}" type="slidenum">
              <a:rPr lang="nl-NL" smtClean="0"/>
              <a:t>‹nr.›</a:t>
            </a:fld>
            <a:endParaRPr lang="nl-NL"/>
          </a:p>
        </p:txBody>
      </p:sp>
    </p:spTree>
    <p:extLst>
      <p:ext uri="{BB962C8B-B14F-4D97-AF65-F5344CB8AC3E}">
        <p14:creationId xmlns:p14="http://schemas.microsoft.com/office/powerpoint/2010/main" val="769306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7D4CBFBB-F423-44DA-BF98-13260D60008D}" type="datetimeFigureOut">
              <a:rPr lang="nl-NL" smtClean="0"/>
              <a:t>14-6-2022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452F523-2C40-4BA5-A09A-7EE06FDEB1D9}" type="slidenum">
              <a:rPr lang="nl-NL" smtClean="0"/>
              <a:t>‹nr.›</a:t>
            </a:fld>
            <a:endParaRPr lang="nl-NL"/>
          </a:p>
        </p:txBody>
      </p:sp>
    </p:spTree>
    <p:extLst>
      <p:ext uri="{BB962C8B-B14F-4D97-AF65-F5344CB8AC3E}">
        <p14:creationId xmlns:p14="http://schemas.microsoft.com/office/powerpoint/2010/main" val="1461497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nl-NL"/>
              <a:t>Klik om stijl te bewerken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7D4CBFBB-F423-44DA-BF98-13260D60008D}" type="datetimeFigureOut">
              <a:rPr lang="nl-NL" smtClean="0"/>
              <a:t>14-6-2022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452F523-2C40-4BA5-A09A-7EE06FDEB1D9}" type="slidenum">
              <a:rPr lang="nl-NL" smtClean="0"/>
              <a:t>‹nr.›</a:t>
            </a:fld>
            <a:endParaRPr lang="nl-NL"/>
          </a:p>
        </p:txBody>
      </p:sp>
    </p:spTree>
    <p:extLst>
      <p:ext uri="{BB962C8B-B14F-4D97-AF65-F5344CB8AC3E}">
        <p14:creationId xmlns:p14="http://schemas.microsoft.com/office/powerpoint/2010/main" val="3372526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7D4CBFBB-F423-44DA-BF98-13260D60008D}" type="datetimeFigureOut">
              <a:rPr lang="nl-NL" smtClean="0"/>
              <a:t>14-6-2022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C452F523-2C40-4BA5-A09A-7EE06FDEB1D9}" type="slidenum">
              <a:rPr lang="nl-NL" smtClean="0"/>
              <a:t>‹nr.›</a:t>
            </a:fld>
            <a:endParaRPr lang="nl-NL"/>
          </a:p>
        </p:txBody>
      </p:sp>
    </p:spTree>
    <p:extLst>
      <p:ext uri="{BB962C8B-B14F-4D97-AF65-F5344CB8AC3E}">
        <p14:creationId xmlns:p14="http://schemas.microsoft.com/office/powerpoint/2010/main" val="261619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nl-NL"/>
              <a:t>Klik om stijl te bewerken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Klikken om de tekststijl van het model te bewerken</a:t>
            </a:r>
          </a:p>
        </p:txBody>
      </p:sp>
      <p:sp>
        <p:nvSpPr>
          <p:cNvPr id="4" name="Content Placeholder 3"/>
          <p:cNvSpPr>
            <a:spLocks noGrp="1"/>
          </p:cNvSpPr>
          <p:nvPr>
            <p:ph sz="half" idx="2"/>
          </p:nvPr>
        </p:nvSpPr>
        <p:spPr>
          <a:xfrm>
            <a:off x="472381" y="3618442"/>
            <a:ext cx="2901255" cy="532218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Klikken om de tekststijl van het model te bewerken</a:t>
            </a:r>
          </a:p>
        </p:txBody>
      </p:sp>
      <p:sp>
        <p:nvSpPr>
          <p:cNvPr id="6" name="Content Placeholder 5"/>
          <p:cNvSpPr>
            <a:spLocks noGrp="1"/>
          </p:cNvSpPr>
          <p:nvPr>
            <p:ph sz="quarter" idx="4"/>
          </p:nvPr>
        </p:nvSpPr>
        <p:spPr>
          <a:xfrm>
            <a:off x="3471863" y="3618442"/>
            <a:ext cx="2915543" cy="532218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7D4CBFBB-F423-44DA-BF98-13260D60008D}" type="datetimeFigureOut">
              <a:rPr lang="nl-NL" smtClean="0"/>
              <a:t>14-6-2022</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C452F523-2C40-4BA5-A09A-7EE06FDEB1D9}" type="slidenum">
              <a:rPr lang="nl-NL" smtClean="0"/>
              <a:t>‹nr.›</a:t>
            </a:fld>
            <a:endParaRPr lang="nl-NL"/>
          </a:p>
        </p:txBody>
      </p:sp>
    </p:spTree>
    <p:extLst>
      <p:ext uri="{BB962C8B-B14F-4D97-AF65-F5344CB8AC3E}">
        <p14:creationId xmlns:p14="http://schemas.microsoft.com/office/powerpoint/2010/main" val="3121584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7D4CBFBB-F423-44DA-BF98-13260D60008D}" type="datetimeFigureOut">
              <a:rPr lang="nl-NL" smtClean="0"/>
              <a:t>14-6-2022</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C452F523-2C40-4BA5-A09A-7EE06FDEB1D9}" type="slidenum">
              <a:rPr lang="nl-NL" smtClean="0"/>
              <a:t>‹nr.›</a:t>
            </a:fld>
            <a:endParaRPr lang="nl-NL"/>
          </a:p>
        </p:txBody>
      </p:sp>
    </p:spTree>
    <p:extLst>
      <p:ext uri="{BB962C8B-B14F-4D97-AF65-F5344CB8AC3E}">
        <p14:creationId xmlns:p14="http://schemas.microsoft.com/office/powerpoint/2010/main" val="957070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CBFBB-F423-44DA-BF98-13260D60008D}" type="datetimeFigureOut">
              <a:rPr lang="nl-NL" smtClean="0"/>
              <a:t>14-6-2022</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C452F523-2C40-4BA5-A09A-7EE06FDEB1D9}" type="slidenum">
              <a:rPr lang="nl-NL" smtClean="0"/>
              <a:t>‹nr.›</a:t>
            </a:fld>
            <a:endParaRPr lang="nl-NL"/>
          </a:p>
        </p:txBody>
      </p:sp>
    </p:spTree>
    <p:extLst>
      <p:ext uri="{BB962C8B-B14F-4D97-AF65-F5344CB8AC3E}">
        <p14:creationId xmlns:p14="http://schemas.microsoft.com/office/powerpoint/2010/main" val="44870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nl-NL"/>
              <a:t>Klik om stijl te bewerken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7D4CBFBB-F423-44DA-BF98-13260D60008D}" type="datetimeFigureOut">
              <a:rPr lang="nl-NL" smtClean="0"/>
              <a:t>14-6-2022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C452F523-2C40-4BA5-A09A-7EE06FDEB1D9}" type="slidenum">
              <a:rPr lang="nl-NL" smtClean="0"/>
              <a:t>‹nr.›</a:t>
            </a:fld>
            <a:endParaRPr lang="nl-NL"/>
          </a:p>
        </p:txBody>
      </p:sp>
    </p:spTree>
    <p:extLst>
      <p:ext uri="{BB962C8B-B14F-4D97-AF65-F5344CB8AC3E}">
        <p14:creationId xmlns:p14="http://schemas.microsoft.com/office/powerpoint/2010/main" val="1961328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nl-NL"/>
              <a:t>Klik om stijl te bewerken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7D4CBFBB-F423-44DA-BF98-13260D60008D}" type="datetimeFigureOut">
              <a:rPr lang="nl-NL" smtClean="0"/>
              <a:t>14-6-2022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C452F523-2C40-4BA5-A09A-7EE06FDEB1D9}" type="slidenum">
              <a:rPr lang="nl-NL" smtClean="0"/>
              <a:t>‹nr.›</a:t>
            </a:fld>
            <a:endParaRPr lang="nl-NL"/>
          </a:p>
        </p:txBody>
      </p:sp>
    </p:spTree>
    <p:extLst>
      <p:ext uri="{BB962C8B-B14F-4D97-AF65-F5344CB8AC3E}">
        <p14:creationId xmlns:p14="http://schemas.microsoft.com/office/powerpoint/2010/main" val="251982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D4CBFBB-F423-44DA-BF98-13260D60008D}" type="datetimeFigureOut">
              <a:rPr lang="nl-NL" smtClean="0"/>
              <a:t>14-6-2022</a:t>
            </a:fld>
            <a:endParaRPr lang="nl-NL"/>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452F523-2C40-4BA5-A09A-7EE06FDEB1D9}" type="slidenum">
              <a:rPr lang="nl-NL" smtClean="0"/>
              <a:t>‹nr.›</a:t>
            </a:fld>
            <a:endParaRPr lang="nl-NL"/>
          </a:p>
        </p:txBody>
      </p:sp>
    </p:spTree>
    <p:extLst>
      <p:ext uri="{BB962C8B-B14F-4D97-AF65-F5344CB8AC3E}">
        <p14:creationId xmlns:p14="http://schemas.microsoft.com/office/powerpoint/2010/main" val="7673831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svg"/><Relationship Id="rId18" Type="http://schemas.openxmlformats.org/officeDocument/2006/relationships/image" Target="../media/image16.jpg"/><Relationship Id="rId26" Type="http://schemas.openxmlformats.org/officeDocument/2006/relationships/image" Target="../media/image22.svg"/><Relationship Id="rId3" Type="http://schemas.openxmlformats.org/officeDocument/2006/relationships/image" Target="../media/image1.png"/><Relationship Id="rId21" Type="http://schemas.openxmlformats.org/officeDocument/2006/relationships/image" Target="../media/image19.png"/><Relationship Id="rId7" Type="http://schemas.openxmlformats.org/officeDocument/2006/relationships/image" Target="../media/image5.svg"/><Relationship Id="rId12" Type="http://schemas.openxmlformats.org/officeDocument/2006/relationships/image" Target="../media/image10.png"/><Relationship Id="rId17" Type="http://schemas.openxmlformats.org/officeDocument/2006/relationships/image" Target="../media/image15.svg"/><Relationship Id="rId25" Type="http://schemas.openxmlformats.org/officeDocument/2006/relationships/image" Target="../media/image21.png"/><Relationship Id="rId2" Type="http://schemas.openxmlformats.org/officeDocument/2006/relationships/notesSlide" Target="../notesSlides/notesSlide1.xml"/><Relationship Id="rId16" Type="http://schemas.openxmlformats.org/officeDocument/2006/relationships/image" Target="../media/image14.png"/><Relationship Id="rId20" Type="http://schemas.openxmlformats.org/officeDocument/2006/relationships/image" Target="../media/image18.svg"/><Relationship Id="rId29" Type="http://schemas.openxmlformats.org/officeDocument/2006/relationships/image" Target="../media/image24.sv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svg"/><Relationship Id="rId24" Type="http://schemas.openxmlformats.org/officeDocument/2006/relationships/chart" Target="../charts/chart2.xml"/><Relationship Id="rId5" Type="http://schemas.openxmlformats.org/officeDocument/2006/relationships/image" Target="../media/image3.svg"/><Relationship Id="rId15" Type="http://schemas.openxmlformats.org/officeDocument/2006/relationships/image" Target="../media/image13.svg"/><Relationship Id="rId23" Type="http://schemas.openxmlformats.org/officeDocument/2006/relationships/chart" Target="../charts/chart1.xml"/><Relationship Id="rId28" Type="http://schemas.openxmlformats.org/officeDocument/2006/relationships/image" Target="../media/image23.png"/><Relationship Id="rId10" Type="http://schemas.openxmlformats.org/officeDocument/2006/relationships/image" Target="../media/image8.png"/><Relationship Id="rId19" Type="http://schemas.openxmlformats.org/officeDocument/2006/relationships/image" Target="../media/image17.png"/><Relationship Id="rId4" Type="http://schemas.openxmlformats.org/officeDocument/2006/relationships/image" Target="../media/image2.png"/><Relationship Id="rId9" Type="http://schemas.openxmlformats.org/officeDocument/2006/relationships/image" Target="../media/image7.svg"/><Relationship Id="rId14" Type="http://schemas.openxmlformats.org/officeDocument/2006/relationships/image" Target="../media/image12.png"/><Relationship Id="rId22" Type="http://schemas.openxmlformats.org/officeDocument/2006/relationships/image" Target="../media/image20.svg"/><Relationship Id="rId27"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7F34B765-9A87-4593-AE78-5B1BDC152B9E}"/>
              </a:ext>
            </a:extLst>
          </p:cNvPr>
          <p:cNvSpPr/>
          <p:nvPr/>
        </p:nvSpPr>
        <p:spPr>
          <a:xfrm>
            <a:off x="0" y="0"/>
            <a:ext cx="6858000" cy="1196340"/>
          </a:xfrm>
          <a:prstGeom prst="rect">
            <a:avLst/>
          </a:prstGeom>
          <a:solidFill>
            <a:srgbClr val="DF59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6" name="Tekstvak 5">
            <a:extLst>
              <a:ext uri="{FF2B5EF4-FFF2-40B4-BE49-F238E27FC236}">
                <a16:creationId xmlns:a16="http://schemas.microsoft.com/office/drawing/2014/main" id="{FF6BFC26-67AF-4794-91A3-43B580C05881}"/>
              </a:ext>
            </a:extLst>
          </p:cNvPr>
          <p:cNvSpPr txBox="1"/>
          <p:nvPr/>
        </p:nvSpPr>
        <p:spPr>
          <a:xfrm>
            <a:off x="1490200" y="209702"/>
            <a:ext cx="4602480" cy="615553"/>
          </a:xfrm>
          <a:prstGeom prst="rect">
            <a:avLst/>
          </a:prstGeom>
          <a:noFill/>
        </p:spPr>
        <p:txBody>
          <a:bodyPr wrap="square" rtlCol="0">
            <a:spAutoFit/>
          </a:bodyPr>
          <a:lstStyle/>
          <a:p>
            <a:r>
              <a:rPr lang="nl-NL" sz="3400">
                <a:solidFill>
                  <a:schemeClr val="bg1"/>
                </a:solidFill>
                <a:latin typeface="Leelawadee UI Semilight" panose="020B0402040204020203" pitchFamily="34" charset="-34"/>
                <a:cs typeface="Leelawadee UI Semilight" panose="020B0402040204020203" pitchFamily="34" charset="-34"/>
              </a:rPr>
              <a:t>BINNENSTAD</a:t>
            </a:r>
            <a:endParaRPr lang="nl-NL" sz="3400" dirty="0">
              <a:solidFill>
                <a:schemeClr val="bg1"/>
              </a:solidFill>
              <a:latin typeface="Leelawadee UI Semilight" panose="020B0402040204020203" pitchFamily="34" charset="-34"/>
              <a:cs typeface="Leelawadee UI Semilight" panose="020B0402040204020203" pitchFamily="34" charset="-34"/>
            </a:endParaRPr>
          </a:p>
        </p:txBody>
      </p:sp>
      <p:sp>
        <p:nvSpPr>
          <p:cNvPr id="7" name="Rechthoek 6">
            <a:extLst>
              <a:ext uri="{FF2B5EF4-FFF2-40B4-BE49-F238E27FC236}">
                <a16:creationId xmlns:a16="http://schemas.microsoft.com/office/drawing/2014/main" id="{1D43187E-218E-40FC-B872-7721ACD07B56}"/>
              </a:ext>
            </a:extLst>
          </p:cNvPr>
          <p:cNvSpPr/>
          <p:nvPr/>
        </p:nvSpPr>
        <p:spPr>
          <a:xfrm>
            <a:off x="0" y="9263743"/>
            <a:ext cx="6858000" cy="642257"/>
          </a:xfrm>
          <a:prstGeom prst="rect">
            <a:avLst/>
          </a:prstGeom>
          <a:solidFill>
            <a:srgbClr val="DF59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3076" name="Picture 4">
            <a:extLst>
              <a:ext uri="{FF2B5EF4-FFF2-40B4-BE49-F238E27FC236}">
                <a16:creationId xmlns:a16="http://schemas.microsoft.com/office/drawing/2014/main" id="{07CBE34B-D795-4A4D-B078-DADB446939A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6667" r="12445"/>
          <a:stretch/>
        </p:blipFill>
        <p:spPr bwMode="auto">
          <a:xfrm>
            <a:off x="143281" y="9249421"/>
            <a:ext cx="875028" cy="670900"/>
          </a:xfrm>
          <a:prstGeom prst="rect">
            <a:avLst/>
          </a:prstGeom>
          <a:noFill/>
          <a:extLst>
            <a:ext uri="{909E8E84-426E-40DD-AFC4-6F175D3DCCD1}">
              <a14:hiddenFill xmlns:a14="http://schemas.microsoft.com/office/drawing/2010/main">
                <a:solidFill>
                  <a:srgbClr val="FFFFFF"/>
                </a:solidFill>
              </a14:hiddenFill>
            </a:ext>
          </a:extLst>
        </p:spPr>
      </p:pic>
      <p:pic>
        <p:nvPicPr>
          <p:cNvPr id="22" name="Graphic 21">
            <a:extLst>
              <a:ext uri="{FF2B5EF4-FFF2-40B4-BE49-F238E27FC236}">
                <a16:creationId xmlns:a16="http://schemas.microsoft.com/office/drawing/2014/main" id="{A9DEFD1C-CF12-4640-8764-759D6A38F80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994418" y="9377609"/>
            <a:ext cx="1167012" cy="414523"/>
          </a:xfrm>
          <a:prstGeom prst="rect">
            <a:avLst/>
          </a:prstGeom>
        </p:spPr>
      </p:pic>
      <p:sp>
        <p:nvSpPr>
          <p:cNvPr id="25" name="Rechthoek 24">
            <a:extLst>
              <a:ext uri="{FF2B5EF4-FFF2-40B4-BE49-F238E27FC236}">
                <a16:creationId xmlns:a16="http://schemas.microsoft.com/office/drawing/2014/main" id="{37E26836-E2A9-4995-A360-CCF30E9CD8F4}"/>
              </a:ext>
            </a:extLst>
          </p:cNvPr>
          <p:cNvSpPr/>
          <p:nvPr/>
        </p:nvSpPr>
        <p:spPr>
          <a:xfrm>
            <a:off x="143281" y="6417722"/>
            <a:ext cx="6508464" cy="2738376"/>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nl-NL"/>
          </a:p>
        </p:txBody>
      </p:sp>
      <p:sp>
        <p:nvSpPr>
          <p:cNvPr id="26" name="Rechthoek: afgeronde hoeken 25">
            <a:extLst>
              <a:ext uri="{FF2B5EF4-FFF2-40B4-BE49-F238E27FC236}">
                <a16:creationId xmlns:a16="http://schemas.microsoft.com/office/drawing/2014/main" id="{FFC470C5-DA85-4494-B86F-615A6BAE8D09}"/>
              </a:ext>
            </a:extLst>
          </p:cNvPr>
          <p:cNvSpPr/>
          <p:nvPr/>
        </p:nvSpPr>
        <p:spPr>
          <a:xfrm>
            <a:off x="206255" y="6525491"/>
            <a:ext cx="3146545" cy="1288473"/>
          </a:xfrm>
          <a:prstGeom prst="roundRect">
            <a:avLst/>
          </a:prstGeom>
          <a:solidFill>
            <a:srgbClr val="F6DF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200" dirty="0">
              <a:solidFill>
                <a:schemeClr val="bg2">
                  <a:lumMod val="50000"/>
                </a:schemeClr>
              </a:solidFill>
              <a:latin typeface="Leelawadee UI Semilight" panose="020B0402040204020203" pitchFamily="34" charset="-34"/>
              <a:cs typeface="Leelawadee UI Semilight" panose="020B0402040204020203" pitchFamily="34" charset="-34"/>
            </a:endParaRPr>
          </a:p>
        </p:txBody>
      </p:sp>
      <p:sp>
        <p:nvSpPr>
          <p:cNvPr id="27" name="Tekstvak 26">
            <a:extLst>
              <a:ext uri="{FF2B5EF4-FFF2-40B4-BE49-F238E27FC236}">
                <a16:creationId xmlns:a16="http://schemas.microsoft.com/office/drawing/2014/main" id="{5D147273-26EB-4DD3-9A96-F2F72A5833C3}"/>
              </a:ext>
            </a:extLst>
          </p:cNvPr>
          <p:cNvSpPr txBox="1"/>
          <p:nvPr/>
        </p:nvSpPr>
        <p:spPr>
          <a:xfrm>
            <a:off x="945060" y="6534563"/>
            <a:ext cx="1595390" cy="261610"/>
          </a:xfrm>
          <a:prstGeom prst="rect">
            <a:avLst/>
          </a:prstGeom>
          <a:noFill/>
        </p:spPr>
        <p:txBody>
          <a:bodyPr wrap="square" rtlCol="0">
            <a:spAutoFit/>
          </a:bodyPr>
          <a:lstStyle/>
          <a:p>
            <a:pPr algn="ctr"/>
            <a:r>
              <a:rPr lang="nl-NL" sz="1100" b="1" dirty="0">
                <a:solidFill>
                  <a:schemeClr val="bg2">
                    <a:lumMod val="50000"/>
                  </a:schemeClr>
                </a:solidFill>
                <a:latin typeface="Leelawadee UI Semilight" panose="020B0402040204020203" pitchFamily="34" charset="-34"/>
                <a:cs typeface="Leelawadee UI Semilight" panose="020B0402040204020203" pitchFamily="34" charset="-34"/>
              </a:rPr>
              <a:t>Behaalde resultaten</a:t>
            </a:r>
          </a:p>
        </p:txBody>
      </p:sp>
      <p:sp>
        <p:nvSpPr>
          <p:cNvPr id="30" name="Rechthoek: afgeronde hoeken 29">
            <a:extLst>
              <a:ext uri="{FF2B5EF4-FFF2-40B4-BE49-F238E27FC236}">
                <a16:creationId xmlns:a16="http://schemas.microsoft.com/office/drawing/2014/main" id="{2FDA82FF-7EA3-46B5-99A8-91B6B4CA4791}"/>
              </a:ext>
            </a:extLst>
          </p:cNvPr>
          <p:cNvSpPr/>
          <p:nvPr/>
        </p:nvSpPr>
        <p:spPr>
          <a:xfrm>
            <a:off x="3505202" y="6525491"/>
            <a:ext cx="3017081" cy="1288473"/>
          </a:xfrm>
          <a:prstGeom prst="roundRect">
            <a:avLst/>
          </a:prstGeom>
          <a:solidFill>
            <a:srgbClr val="F6DF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200" dirty="0">
              <a:solidFill>
                <a:schemeClr val="bg2">
                  <a:lumMod val="50000"/>
                </a:schemeClr>
              </a:solidFill>
              <a:latin typeface="Leelawadee UI Semilight" panose="020B0402040204020203" pitchFamily="34" charset="-34"/>
              <a:cs typeface="Leelawadee UI Semilight" panose="020B0402040204020203" pitchFamily="34" charset="-34"/>
            </a:endParaRPr>
          </a:p>
        </p:txBody>
      </p:sp>
      <p:sp>
        <p:nvSpPr>
          <p:cNvPr id="31" name="Tekstvak 30">
            <a:extLst>
              <a:ext uri="{FF2B5EF4-FFF2-40B4-BE49-F238E27FC236}">
                <a16:creationId xmlns:a16="http://schemas.microsoft.com/office/drawing/2014/main" id="{B8BE1CA4-6063-4DD7-9BC1-19B15F53DC57}"/>
              </a:ext>
            </a:extLst>
          </p:cNvPr>
          <p:cNvSpPr txBox="1"/>
          <p:nvPr/>
        </p:nvSpPr>
        <p:spPr>
          <a:xfrm>
            <a:off x="3545238" y="6511170"/>
            <a:ext cx="2616716" cy="261610"/>
          </a:xfrm>
          <a:prstGeom prst="rect">
            <a:avLst/>
          </a:prstGeom>
          <a:noFill/>
        </p:spPr>
        <p:txBody>
          <a:bodyPr wrap="square" rtlCol="0">
            <a:spAutoFit/>
          </a:bodyPr>
          <a:lstStyle/>
          <a:p>
            <a:pPr algn="ctr"/>
            <a:r>
              <a:rPr lang="nl-NL" sz="1100" b="1" dirty="0">
                <a:solidFill>
                  <a:schemeClr val="bg2">
                    <a:lumMod val="50000"/>
                  </a:schemeClr>
                </a:solidFill>
                <a:latin typeface="Leelawadee UI Semilight" panose="020B0402040204020203" pitchFamily="34" charset="-34"/>
                <a:cs typeface="Leelawadee UI Semilight" panose="020B0402040204020203" pitchFamily="34" charset="-34"/>
              </a:rPr>
              <a:t>Wat  is de volgende stap in de wijk? </a:t>
            </a:r>
          </a:p>
        </p:txBody>
      </p:sp>
      <p:sp>
        <p:nvSpPr>
          <p:cNvPr id="32" name="Rechthoek: afgeronde hoeken 31">
            <a:extLst>
              <a:ext uri="{FF2B5EF4-FFF2-40B4-BE49-F238E27FC236}">
                <a16:creationId xmlns:a16="http://schemas.microsoft.com/office/drawing/2014/main" id="{C8BD2E34-D09E-4172-8665-7B3560C5B81B}"/>
              </a:ext>
            </a:extLst>
          </p:cNvPr>
          <p:cNvSpPr/>
          <p:nvPr/>
        </p:nvSpPr>
        <p:spPr>
          <a:xfrm>
            <a:off x="206255" y="7915335"/>
            <a:ext cx="6316025" cy="1139392"/>
          </a:xfrm>
          <a:prstGeom prst="roundRect">
            <a:avLst/>
          </a:prstGeom>
          <a:solidFill>
            <a:srgbClr val="F6DF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200" dirty="0">
              <a:solidFill>
                <a:schemeClr val="bg2">
                  <a:lumMod val="50000"/>
                </a:schemeClr>
              </a:solidFill>
              <a:latin typeface="Leelawadee UI Semilight" panose="020B0402040204020203" pitchFamily="34" charset="-34"/>
              <a:cs typeface="Leelawadee UI Semilight" panose="020B0402040204020203" pitchFamily="34" charset="-34"/>
            </a:endParaRPr>
          </a:p>
        </p:txBody>
      </p:sp>
      <p:sp>
        <p:nvSpPr>
          <p:cNvPr id="33" name="Tekstvak 32">
            <a:extLst>
              <a:ext uri="{FF2B5EF4-FFF2-40B4-BE49-F238E27FC236}">
                <a16:creationId xmlns:a16="http://schemas.microsoft.com/office/drawing/2014/main" id="{FF235B98-5950-4476-A75B-97953127F9A1}"/>
              </a:ext>
            </a:extLst>
          </p:cNvPr>
          <p:cNvSpPr txBox="1"/>
          <p:nvPr/>
        </p:nvSpPr>
        <p:spPr>
          <a:xfrm>
            <a:off x="2284265" y="7934980"/>
            <a:ext cx="2289466" cy="261610"/>
          </a:xfrm>
          <a:prstGeom prst="rect">
            <a:avLst/>
          </a:prstGeom>
          <a:noFill/>
        </p:spPr>
        <p:txBody>
          <a:bodyPr wrap="square" rtlCol="0">
            <a:spAutoFit/>
          </a:bodyPr>
          <a:lstStyle/>
          <a:p>
            <a:pPr algn="ctr"/>
            <a:r>
              <a:rPr lang="nl-NL" sz="1100" b="1" dirty="0">
                <a:solidFill>
                  <a:schemeClr val="bg2">
                    <a:lumMod val="50000"/>
                  </a:schemeClr>
                </a:solidFill>
                <a:latin typeface="Leelawadee UI Semilight" panose="020B0402040204020203" pitchFamily="34" charset="-34"/>
                <a:cs typeface="Leelawadee UI Semilight" panose="020B0402040204020203" pitchFamily="34" charset="-34"/>
              </a:rPr>
              <a:t>Wat heb je er samen van geleerd?</a:t>
            </a:r>
          </a:p>
        </p:txBody>
      </p:sp>
      <p:pic>
        <p:nvPicPr>
          <p:cNvPr id="29" name="Graphic 28" descr="Aspiratie met effen opvulling">
            <a:extLst>
              <a:ext uri="{FF2B5EF4-FFF2-40B4-BE49-F238E27FC236}">
                <a16:creationId xmlns:a16="http://schemas.microsoft.com/office/drawing/2014/main" id="{842D579F-A90D-4DD8-9773-3FA986979B1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795295" y="6432168"/>
            <a:ext cx="576000" cy="576000"/>
          </a:xfrm>
          <a:prstGeom prst="rect">
            <a:avLst/>
          </a:prstGeom>
        </p:spPr>
      </p:pic>
      <p:grpSp>
        <p:nvGrpSpPr>
          <p:cNvPr id="38" name="Groep 37">
            <a:extLst>
              <a:ext uri="{FF2B5EF4-FFF2-40B4-BE49-F238E27FC236}">
                <a16:creationId xmlns:a16="http://schemas.microsoft.com/office/drawing/2014/main" id="{CF665890-C243-434B-B8A6-17FADEB73E90}"/>
              </a:ext>
            </a:extLst>
          </p:cNvPr>
          <p:cNvGrpSpPr/>
          <p:nvPr/>
        </p:nvGrpSpPr>
        <p:grpSpPr>
          <a:xfrm>
            <a:off x="5856356" y="6330858"/>
            <a:ext cx="677408" cy="576000"/>
            <a:chOff x="2870392" y="4495800"/>
            <a:chExt cx="677408" cy="576000"/>
          </a:xfrm>
        </p:grpSpPr>
        <p:pic>
          <p:nvPicPr>
            <p:cNvPr id="35" name="Graphic 34" descr="Bergen met effen opvulling">
              <a:extLst>
                <a:ext uri="{FF2B5EF4-FFF2-40B4-BE49-F238E27FC236}">
                  <a16:creationId xmlns:a16="http://schemas.microsoft.com/office/drawing/2014/main" id="{82CAD9E9-8E80-4D43-AC99-FF21D621FAC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971800" y="4495800"/>
              <a:ext cx="576000" cy="576000"/>
            </a:xfrm>
            <a:prstGeom prst="rect">
              <a:avLst/>
            </a:prstGeom>
          </p:spPr>
        </p:pic>
        <p:pic>
          <p:nvPicPr>
            <p:cNvPr id="37" name="Graphic 36" descr="Pijl-rechts met effen opvulling">
              <a:extLst>
                <a:ext uri="{FF2B5EF4-FFF2-40B4-BE49-F238E27FC236}">
                  <a16:creationId xmlns:a16="http://schemas.microsoft.com/office/drawing/2014/main" id="{A69ACDCF-B48D-4F55-89F3-EA20442250BC}"/>
                </a:ext>
              </a:extLst>
            </p:cNvPr>
            <p:cNvPicPr>
              <a:picLocks noChangeAspect="1"/>
            </p:cNvPicPr>
            <p:nvPr/>
          </p:nvPicPr>
          <p:blipFill rotWithShape="1">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l="29398" t="-1299" r="-1" b="-1"/>
            <a:stretch/>
          </p:blipFill>
          <p:spPr>
            <a:xfrm rot="18069657">
              <a:off x="2912667" y="4628671"/>
              <a:ext cx="194465" cy="279016"/>
            </a:xfrm>
            <a:prstGeom prst="rect">
              <a:avLst/>
            </a:prstGeom>
          </p:spPr>
        </p:pic>
      </p:grpSp>
      <p:pic>
        <p:nvPicPr>
          <p:cNvPr id="40" name="Graphic 39" descr="Proost met effen opvulling">
            <a:extLst>
              <a:ext uri="{FF2B5EF4-FFF2-40B4-BE49-F238E27FC236}">
                <a16:creationId xmlns:a16="http://schemas.microsoft.com/office/drawing/2014/main" id="{E9B7D286-8F9D-488A-8C75-49D5E1FA5DD9}"/>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5905166" y="7828474"/>
            <a:ext cx="579788" cy="579788"/>
          </a:xfrm>
          <a:prstGeom prst="rect">
            <a:avLst/>
          </a:prstGeom>
        </p:spPr>
      </p:pic>
      <p:sp>
        <p:nvSpPr>
          <p:cNvPr id="43" name="Rechthoek 42">
            <a:extLst>
              <a:ext uri="{FF2B5EF4-FFF2-40B4-BE49-F238E27FC236}">
                <a16:creationId xmlns:a16="http://schemas.microsoft.com/office/drawing/2014/main" id="{762537D2-F966-4F98-9CFD-3A14E1F0FA0D}"/>
              </a:ext>
            </a:extLst>
          </p:cNvPr>
          <p:cNvSpPr/>
          <p:nvPr/>
        </p:nvSpPr>
        <p:spPr>
          <a:xfrm>
            <a:off x="136440" y="1324765"/>
            <a:ext cx="2949659" cy="4985312"/>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nl-NL"/>
          </a:p>
        </p:txBody>
      </p:sp>
      <p:sp>
        <p:nvSpPr>
          <p:cNvPr id="44" name="Rechthoek 43">
            <a:extLst>
              <a:ext uri="{FF2B5EF4-FFF2-40B4-BE49-F238E27FC236}">
                <a16:creationId xmlns:a16="http://schemas.microsoft.com/office/drawing/2014/main" id="{7284D625-4B51-40CB-BA59-92A1B7BF6A02}"/>
              </a:ext>
            </a:extLst>
          </p:cNvPr>
          <p:cNvSpPr/>
          <p:nvPr/>
        </p:nvSpPr>
        <p:spPr>
          <a:xfrm>
            <a:off x="3207505" y="1324764"/>
            <a:ext cx="3444240" cy="3420694"/>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nl-NL"/>
          </a:p>
        </p:txBody>
      </p:sp>
      <p:sp>
        <p:nvSpPr>
          <p:cNvPr id="45" name="Rechthoek 44">
            <a:extLst>
              <a:ext uri="{FF2B5EF4-FFF2-40B4-BE49-F238E27FC236}">
                <a16:creationId xmlns:a16="http://schemas.microsoft.com/office/drawing/2014/main" id="{4F331B25-AC82-4223-B24B-48A1AE0C4673}"/>
              </a:ext>
            </a:extLst>
          </p:cNvPr>
          <p:cNvSpPr/>
          <p:nvPr/>
        </p:nvSpPr>
        <p:spPr>
          <a:xfrm>
            <a:off x="3207505" y="4742761"/>
            <a:ext cx="3444240" cy="1474906"/>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nl-NL"/>
          </a:p>
        </p:txBody>
      </p:sp>
      <p:sp>
        <p:nvSpPr>
          <p:cNvPr id="42" name="Tekstvak 41">
            <a:extLst>
              <a:ext uri="{FF2B5EF4-FFF2-40B4-BE49-F238E27FC236}">
                <a16:creationId xmlns:a16="http://schemas.microsoft.com/office/drawing/2014/main" id="{90121482-9E45-445E-804D-02C1ABBC027B}"/>
              </a:ext>
            </a:extLst>
          </p:cNvPr>
          <p:cNvSpPr txBox="1"/>
          <p:nvPr/>
        </p:nvSpPr>
        <p:spPr>
          <a:xfrm>
            <a:off x="281445" y="6741228"/>
            <a:ext cx="2858511" cy="1446550"/>
          </a:xfrm>
          <a:prstGeom prst="rect">
            <a:avLst/>
          </a:prstGeom>
          <a:noFill/>
        </p:spPr>
        <p:txBody>
          <a:bodyPr wrap="square" rtlCol="0">
            <a:spAutoFit/>
          </a:bodyPr>
          <a:lstStyle/>
          <a:p>
            <a:r>
              <a:rPr lang="nl-NL" sz="1100" dirty="0">
                <a:solidFill>
                  <a:schemeClr val="bg2">
                    <a:lumMod val="50000"/>
                  </a:schemeClr>
                </a:solidFill>
                <a:latin typeface="Leelawadee UI Semilight" panose="020B0402040204020203" pitchFamily="34" charset="-34"/>
                <a:cs typeface="Leelawadee UI Semilight" panose="020B0402040204020203" pitchFamily="34" charset="-34"/>
              </a:rPr>
              <a:t>Inzicht in de meest voorkomende groepen en de gezondheidsvraagstukken in de wijk</a:t>
            </a:r>
          </a:p>
          <a:p>
            <a:r>
              <a:rPr lang="nl-NL" sz="1100" dirty="0">
                <a:solidFill>
                  <a:schemeClr val="bg2">
                    <a:lumMod val="50000"/>
                  </a:schemeClr>
                </a:solidFill>
                <a:latin typeface="Leelawadee UI Semilight" panose="020B0402040204020203" pitchFamily="34" charset="-34"/>
                <a:cs typeface="Leelawadee UI Semilight" panose="020B0402040204020203" pitchFamily="34" charset="-34"/>
              </a:rPr>
              <a:t>Vier thema’s: Eenzaamheid, zingeving, Leefstijl en Positief opvoeden.</a:t>
            </a:r>
          </a:p>
          <a:p>
            <a:r>
              <a:rPr lang="nl-NL" sz="1100" dirty="0">
                <a:solidFill>
                  <a:schemeClr val="bg2">
                    <a:lumMod val="50000"/>
                  </a:schemeClr>
                </a:solidFill>
                <a:latin typeface="Leelawadee UI Semilight" panose="020B0402040204020203" pitchFamily="34" charset="-34"/>
                <a:cs typeface="Leelawadee UI Semilight" panose="020B0402040204020203" pitchFamily="34" charset="-34"/>
              </a:rPr>
              <a:t>Duo’s zijn gevormd</a:t>
            </a:r>
          </a:p>
          <a:p>
            <a:r>
              <a:rPr lang="nl-NL" sz="1100" dirty="0">
                <a:solidFill>
                  <a:schemeClr val="bg2">
                    <a:lumMod val="50000"/>
                  </a:schemeClr>
                </a:solidFill>
                <a:latin typeface="Leelawadee UI Semilight" panose="020B0402040204020203" pitchFamily="34" charset="-34"/>
                <a:cs typeface="Leelawadee UI Semilight" panose="020B0402040204020203" pitchFamily="34" charset="-34"/>
              </a:rPr>
              <a:t>Themalunches worden goed bezocht.</a:t>
            </a:r>
          </a:p>
          <a:p>
            <a:endParaRPr lang="nl-NL" sz="1100" dirty="0">
              <a:solidFill>
                <a:schemeClr val="bg2">
                  <a:lumMod val="50000"/>
                </a:schemeClr>
              </a:solidFill>
              <a:latin typeface="Leelawadee UI Semilight" panose="020B0402040204020203" pitchFamily="34" charset="-34"/>
              <a:cs typeface="Leelawadee UI Semilight" panose="020B0402040204020203" pitchFamily="34" charset="-34"/>
            </a:endParaRPr>
          </a:p>
          <a:p>
            <a:endParaRPr lang="nl-NL" sz="1100" dirty="0">
              <a:solidFill>
                <a:schemeClr val="bg2">
                  <a:lumMod val="50000"/>
                </a:schemeClr>
              </a:solidFill>
              <a:latin typeface="Leelawadee UI Semilight" panose="020B0402040204020203" pitchFamily="34" charset="-34"/>
              <a:cs typeface="Leelawadee UI Semilight" panose="020B0402040204020203" pitchFamily="34" charset="-34"/>
            </a:endParaRPr>
          </a:p>
        </p:txBody>
      </p:sp>
      <p:sp>
        <p:nvSpPr>
          <p:cNvPr id="48" name="Tekstvak 47">
            <a:extLst>
              <a:ext uri="{FF2B5EF4-FFF2-40B4-BE49-F238E27FC236}">
                <a16:creationId xmlns:a16="http://schemas.microsoft.com/office/drawing/2014/main" id="{FE7FA993-678D-4D49-8902-5640FBF6AF39}"/>
              </a:ext>
            </a:extLst>
          </p:cNvPr>
          <p:cNvSpPr txBox="1"/>
          <p:nvPr/>
        </p:nvSpPr>
        <p:spPr>
          <a:xfrm>
            <a:off x="3482261" y="6686946"/>
            <a:ext cx="3075621" cy="1169551"/>
          </a:xfrm>
          <a:prstGeom prst="rect">
            <a:avLst/>
          </a:prstGeom>
          <a:noFill/>
        </p:spPr>
        <p:txBody>
          <a:bodyPr wrap="square" rtlCol="0">
            <a:spAutoFit/>
          </a:bodyPr>
          <a:lstStyle/>
          <a:p>
            <a:pPr marL="171450" indent="-171450">
              <a:buFont typeface="Arial" panose="020B0604020202020204" pitchFamily="34" charset="0"/>
              <a:buChar char="•"/>
            </a:pPr>
            <a:r>
              <a:rPr lang="nl-NL" sz="1000" dirty="0">
                <a:solidFill>
                  <a:schemeClr val="bg2">
                    <a:lumMod val="50000"/>
                  </a:schemeClr>
                </a:solidFill>
                <a:latin typeface="Leelawadee UI Semilight" panose="020B0402040204020203" pitchFamily="34" charset="-34"/>
                <a:cs typeface="Leelawadee UI Semilight" panose="020B0402040204020203" pitchFamily="34" charset="-34"/>
              </a:rPr>
              <a:t>Adopteren van een persona door de betreffende duo’s in de wijk, tijdens wijkbijeenkomst verbeteren samenwerking in de wijk.</a:t>
            </a:r>
          </a:p>
          <a:p>
            <a:pPr marL="171450" indent="-171450">
              <a:buFont typeface="Arial" panose="020B0604020202020204" pitchFamily="34" charset="0"/>
              <a:buChar char="•"/>
            </a:pPr>
            <a:r>
              <a:rPr lang="nl-NL" sz="1000" dirty="0">
                <a:solidFill>
                  <a:schemeClr val="bg2">
                    <a:lumMod val="50000"/>
                  </a:schemeClr>
                </a:solidFill>
                <a:latin typeface="Leelawadee UI Semilight" panose="020B0402040204020203" pitchFamily="34" charset="-34"/>
                <a:cs typeface="Leelawadee UI Semilight" panose="020B0402040204020203" pitchFamily="34" charset="-34"/>
              </a:rPr>
              <a:t>Verbinding tussen de duo’s en thema’s door duo-afstemming  </a:t>
            </a:r>
          </a:p>
          <a:p>
            <a:pPr marL="171450" indent="-171450">
              <a:buFont typeface="Arial" panose="020B0604020202020204" pitchFamily="34" charset="0"/>
              <a:buChar char="•"/>
            </a:pPr>
            <a:r>
              <a:rPr lang="nl-NL" sz="1000" dirty="0">
                <a:solidFill>
                  <a:schemeClr val="bg2">
                    <a:lumMod val="50000"/>
                  </a:schemeClr>
                </a:solidFill>
                <a:latin typeface="Leelawadee UI Semilight" panose="020B0402040204020203" pitchFamily="34" charset="-34"/>
                <a:cs typeface="Leelawadee UI Semilight" panose="020B0402040204020203" pitchFamily="34" charset="-34"/>
              </a:rPr>
              <a:t>Vervolg </a:t>
            </a:r>
            <a:r>
              <a:rPr lang="nl-NL" sz="1000" dirty="0" err="1">
                <a:solidFill>
                  <a:schemeClr val="bg2">
                    <a:lumMod val="50000"/>
                  </a:schemeClr>
                </a:solidFill>
                <a:latin typeface="Leelawadee UI Semilight" panose="020B0402040204020203" pitchFamily="34" charset="-34"/>
                <a:cs typeface="Leelawadee UI Semilight" panose="020B0402040204020203" pitchFamily="34" charset="-34"/>
              </a:rPr>
              <a:t>GECKopU</a:t>
            </a:r>
            <a:r>
              <a:rPr lang="nl-NL" sz="1000" dirty="0">
                <a:solidFill>
                  <a:schemeClr val="bg2">
                    <a:lumMod val="50000"/>
                  </a:schemeClr>
                </a:solidFill>
                <a:latin typeface="Leelawadee UI Semilight" panose="020B0402040204020203" pitchFamily="34" charset="-34"/>
                <a:cs typeface="Leelawadee UI Semilight" panose="020B0402040204020203" pitchFamily="34" charset="-34"/>
              </a:rPr>
              <a:t>: Coronatijd in Utrecht: kwetsbaarheid, gezondheid en oplossingen</a:t>
            </a:r>
          </a:p>
        </p:txBody>
      </p:sp>
      <p:sp>
        <p:nvSpPr>
          <p:cNvPr id="49" name="Tekstvak 48">
            <a:extLst>
              <a:ext uri="{FF2B5EF4-FFF2-40B4-BE49-F238E27FC236}">
                <a16:creationId xmlns:a16="http://schemas.microsoft.com/office/drawing/2014/main" id="{DFB6B6D3-1B7D-4F6D-A970-E57BED3FF621}"/>
              </a:ext>
            </a:extLst>
          </p:cNvPr>
          <p:cNvSpPr txBox="1"/>
          <p:nvPr/>
        </p:nvSpPr>
        <p:spPr>
          <a:xfrm>
            <a:off x="281445" y="8129680"/>
            <a:ext cx="6158681" cy="1015663"/>
          </a:xfrm>
          <a:prstGeom prst="rect">
            <a:avLst/>
          </a:prstGeom>
          <a:noFill/>
        </p:spPr>
        <p:txBody>
          <a:bodyPr wrap="square" rtlCol="0">
            <a:spAutoFit/>
          </a:bodyPr>
          <a:lstStyle/>
          <a:p>
            <a:r>
              <a:rPr lang="nl-NL" sz="1000" dirty="0">
                <a:solidFill>
                  <a:schemeClr val="bg2">
                    <a:lumMod val="50000"/>
                  </a:schemeClr>
                </a:solidFill>
                <a:latin typeface="Leelawadee UI Semilight" panose="020B0402040204020203" pitchFamily="34" charset="-34"/>
                <a:cs typeface="Leelawadee UI Semilight" panose="020B0402040204020203" pitchFamily="34" charset="-34"/>
              </a:rPr>
              <a:t>Inzicht in de meest voorkomende groepen en de gezondheidsvraagstukken in de wijk</a:t>
            </a:r>
          </a:p>
          <a:p>
            <a:r>
              <a:rPr lang="nl-NL" sz="1000" dirty="0">
                <a:solidFill>
                  <a:schemeClr val="bg2">
                    <a:lumMod val="50000"/>
                  </a:schemeClr>
                </a:solidFill>
                <a:latin typeface="Leelawadee UI Semilight" panose="020B0402040204020203" pitchFamily="34" charset="-34"/>
                <a:cs typeface="Leelawadee UI Semilight" panose="020B0402040204020203" pitchFamily="34" charset="-34"/>
              </a:rPr>
              <a:t>Vier thema’s: Eenzaamheid, zingeving, Leefstijl en Positief opvoeden </a:t>
            </a:r>
          </a:p>
          <a:p>
            <a:r>
              <a:rPr lang="nl-NL" sz="1000" dirty="0">
                <a:solidFill>
                  <a:schemeClr val="bg2">
                    <a:lumMod val="50000"/>
                  </a:schemeClr>
                </a:solidFill>
                <a:latin typeface="Leelawadee UI Semilight" panose="020B0402040204020203" pitchFamily="34" charset="-34"/>
                <a:cs typeface="Leelawadee UI Semilight" panose="020B0402040204020203" pitchFamily="34" charset="-34"/>
              </a:rPr>
              <a:t>Belang van en behoefte aan het kennen van elkaar is groot. Hier moeten we blijvend in investeren. </a:t>
            </a:r>
          </a:p>
          <a:p>
            <a:r>
              <a:rPr lang="nl-NL" sz="1000" dirty="0">
                <a:solidFill>
                  <a:schemeClr val="bg2">
                    <a:lumMod val="50000"/>
                  </a:schemeClr>
                </a:solidFill>
                <a:latin typeface="Leelawadee UI Semilight" panose="020B0402040204020203" pitchFamily="34" charset="-34"/>
                <a:cs typeface="Leelawadee UI Semilight" panose="020B0402040204020203" pitchFamily="34" charset="-34"/>
              </a:rPr>
              <a:t>Inzetten op verbinding van initiatieven en weten wat er is. </a:t>
            </a:r>
          </a:p>
          <a:p>
            <a:r>
              <a:rPr lang="nl-NL" sz="1000" dirty="0">
                <a:solidFill>
                  <a:schemeClr val="bg2">
                    <a:lumMod val="50000"/>
                  </a:schemeClr>
                </a:solidFill>
                <a:latin typeface="Leelawadee UI Semilight" panose="020B0402040204020203" pitchFamily="34" charset="-34"/>
                <a:cs typeface="Leelawadee UI Semilight" panose="020B0402040204020203" pitchFamily="34" charset="-34"/>
              </a:rPr>
              <a:t>Om de lessen die geleerd zijn in coronatijd vast te houden en te kunnen toepassen moeten we ze nog vertalen naar handelingsperspectief </a:t>
            </a:r>
            <a:r>
              <a:rPr lang="nl-NL" sz="1000">
                <a:solidFill>
                  <a:schemeClr val="bg2">
                    <a:lumMod val="50000"/>
                  </a:schemeClr>
                </a:solidFill>
                <a:latin typeface="Leelawadee UI Semilight" panose="020B0402040204020203" pitchFamily="34" charset="-34"/>
                <a:cs typeface="Leelawadee UI Semilight" panose="020B0402040204020203" pitchFamily="34" charset="-34"/>
              </a:rPr>
              <a:t>voor professionals</a:t>
            </a:r>
            <a:endParaRPr lang="nl-NL" sz="1000" dirty="0">
              <a:solidFill>
                <a:schemeClr val="bg2">
                  <a:lumMod val="50000"/>
                </a:schemeClr>
              </a:solidFill>
              <a:latin typeface="Leelawadee UI Semilight" panose="020B0402040204020203" pitchFamily="34" charset="-34"/>
              <a:cs typeface="Leelawadee UI Semilight" panose="020B0402040204020203" pitchFamily="34" charset="-34"/>
            </a:endParaRPr>
          </a:p>
        </p:txBody>
      </p:sp>
      <p:sp>
        <p:nvSpPr>
          <p:cNvPr id="64" name="Tekstvak 63">
            <a:extLst>
              <a:ext uri="{FF2B5EF4-FFF2-40B4-BE49-F238E27FC236}">
                <a16:creationId xmlns:a16="http://schemas.microsoft.com/office/drawing/2014/main" id="{709F5779-F974-4D16-89DC-16CB2EA942CE}"/>
              </a:ext>
            </a:extLst>
          </p:cNvPr>
          <p:cNvSpPr txBox="1"/>
          <p:nvPr/>
        </p:nvSpPr>
        <p:spPr>
          <a:xfrm>
            <a:off x="419638" y="1339939"/>
            <a:ext cx="2507437" cy="261610"/>
          </a:xfrm>
          <a:prstGeom prst="rect">
            <a:avLst/>
          </a:prstGeom>
          <a:noFill/>
        </p:spPr>
        <p:txBody>
          <a:bodyPr wrap="square" rtlCol="0">
            <a:spAutoFit/>
          </a:bodyPr>
          <a:lstStyle/>
          <a:p>
            <a:pPr algn="ctr"/>
            <a:r>
              <a:rPr lang="nl-NL" sz="1100" b="1" dirty="0">
                <a:solidFill>
                  <a:schemeClr val="bg2">
                    <a:lumMod val="50000"/>
                  </a:schemeClr>
                </a:solidFill>
                <a:latin typeface="Leelawadee UI Semilight" panose="020B0402040204020203" pitchFamily="34" charset="-34"/>
                <a:cs typeface="Leelawadee UI Semilight" panose="020B0402040204020203" pitchFamily="34" charset="-34"/>
              </a:rPr>
              <a:t>Data van de wijk</a:t>
            </a:r>
          </a:p>
        </p:txBody>
      </p:sp>
      <p:sp>
        <p:nvSpPr>
          <p:cNvPr id="65" name="Tekstvak 64">
            <a:extLst>
              <a:ext uri="{FF2B5EF4-FFF2-40B4-BE49-F238E27FC236}">
                <a16:creationId xmlns:a16="http://schemas.microsoft.com/office/drawing/2014/main" id="{1A14C6E0-0F8C-4373-897A-0C7541D15D9A}"/>
              </a:ext>
            </a:extLst>
          </p:cNvPr>
          <p:cNvSpPr txBox="1"/>
          <p:nvPr/>
        </p:nvSpPr>
        <p:spPr>
          <a:xfrm>
            <a:off x="945060" y="1559864"/>
            <a:ext cx="1108821" cy="230832"/>
          </a:xfrm>
          <a:prstGeom prst="rect">
            <a:avLst/>
          </a:prstGeom>
          <a:noFill/>
        </p:spPr>
        <p:txBody>
          <a:bodyPr wrap="square" rtlCol="0">
            <a:spAutoFit/>
          </a:bodyPr>
          <a:lstStyle/>
          <a:p>
            <a:pPr algn="ctr"/>
            <a:r>
              <a:rPr lang="nl-NL" sz="900" dirty="0">
                <a:solidFill>
                  <a:schemeClr val="bg2">
                    <a:lumMod val="50000"/>
                  </a:schemeClr>
                </a:solidFill>
                <a:latin typeface="Leelawadee UI Semilight" panose="020B0402040204020203" pitchFamily="34" charset="-34"/>
                <a:cs typeface="Leelawadee UI Semilight" panose="020B0402040204020203" pitchFamily="34" charset="-34"/>
              </a:rPr>
              <a:t>Leeftijdsverdeling</a:t>
            </a:r>
          </a:p>
        </p:txBody>
      </p:sp>
      <p:sp>
        <p:nvSpPr>
          <p:cNvPr id="99" name="Tekstvak 98">
            <a:extLst>
              <a:ext uri="{FF2B5EF4-FFF2-40B4-BE49-F238E27FC236}">
                <a16:creationId xmlns:a16="http://schemas.microsoft.com/office/drawing/2014/main" id="{A3A9AFA8-31F5-43FC-A8B3-FAF5E5C7995A}"/>
              </a:ext>
            </a:extLst>
          </p:cNvPr>
          <p:cNvSpPr txBox="1"/>
          <p:nvPr/>
        </p:nvSpPr>
        <p:spPr>
          <a:xfrm>
            <a:off x="494080" y="4920747"/>
            <a:ext cx="1992239" cy="230832"/>
          </a:xfrm>
          <a:prstGeom prst="rect">
            <a:avLst/>
          </a:prstGeom>
          <a:noFill/>
        </p:spPr>
        <p:txBody>
          <a:bodyPr wrap="square" rtlCol="0">
            <a:spAutoFit/>
          </a:bodyPr>
          <a:lstStyle/>
          <a:p>
            <a:r>
              <a:rPr lang="nl-NL" sz="900" dirty="0">
                <a:solidFill>
                  <a:schemeClr val="bg2">
                    <a:lumMod val="50000"/>
                  </a:schemeClr>
                </a:solidFill>
                <a:latin typeface="Leelawadee UI Semilight" panose="020B0402040204020203" pitchFamily="34" charset="-34"/>
                <a:cs typeface="Leelawadee UI Semilight" panose="020B0402040204020203" pitchFamily="34" charset="-34"/>
              </a:rPr>
              <a:t>Jongeren (14-16 jaar, 2021)</a:t>
            </a:r>
          </a:p>
        </p:txBody>
      </p:sp>
      <p:sp>
        <p:nvSpPr>
          <p:cNvPr id="100" name="Tekstvak 99">
            <a:extLst>
              <a:ext uri="{FF2B5EF4-FFF2-40B4-BE49-F238E27FC236}">
                <a16:creationId xmlns:a16="http://schemas.microsoft.com/office/drawing/2014/main" id="{4C499474-D2EA-40C2-9269-04952E9BCE7F}"/>
              </a:ext>
            </a:extLst>
          </p:cNvPr>
          <p:cNvSpPr txBox="1"/>
          <p:nvPr/>
        </p:nvSpPr>
        <p:spPr>
          <a:xfrm>
            <a:off x="3854015" y="1329065"/>
            <a:ext cx="2099807" cy="261610"/>
          </a:xfrm>
          <a:prstGeom prst="rect">
            <a:avLst/>
          </a:prstGeom>
          <a:noFill/>
        </p:spPr>
        <p:txBody>
          <a:bodyPr wrap="square" rtlCol="0">
            <a:spAutoFit/>
          </a:bodyPr>
          <a:lstStyle/>
          <a:p>
            <a:pPr algn="ctr"/>
            <a:r>
              <a:rPr lang="nl-NL" sz="1100" b="1" dirty="0" err="1">
                <a:solidFill>
                  <a:schemeClr val="bg2">
                    <a:lumMod val="50000"/>
                  </a:schemeClr>
                </a:solidFill>
                <a:latin typeface="Leelawadee UI Semilight" panose="020B0402040204020203" pitchFamily="34" charset="-34"/>
                <a:cs typeface="Leelawadee UI Semilight" panose="020B0402040204020203" pitchFamily="34" charset="-34"/>
              </a:rPr>
              <a:t>Persona’s</a:t>
            </a:r>
            <a:r>
              <a:rPr lang="nl-NL" sz="1100" b="1" dirty="0">
                <a:solidFill>
                  <a:schemeClr val="bg2">
                    <a:lumMod val="50000"/>
                  </a:schemeClr>
                </a:solidFill>
                <a:latin typeface="Leelawadee UI Semilight" panose="020B0402040204020203" pitchFamily="34" charset="-34"/>
                <a:cs typeface="Leelawadee UI Semilight" panose="020B0402040204020203" pitchFamily="34" charset="-34"/>
              </a:rPr>
              <a:t>/thema’s in de wijk</a:t>
            </a:r>
          </a:p>
        </p:txBody>
      </p:sp>
      <p:sp>
        <p:nvSpPr>
          <p:cNvPr id="101" name="Rechthoek: afgeronde hoeken 100">
            <a:extLst>
              <a:ext uri="{FF2B5EF4-FFF2-40B4-BE49-F238E27FC236}">
                <a16:creationId xmlns:a16="http://schemas.microsoft.com/office/drawing/2014/main" id="{A411C433-067D-4B6A-825B-FF37BB883F5F}"/>
              </a:ext>
            </a:extLst>
          </p:cNvPr>
          <p:cNvSpPr/>
          <p:nvPr/>
        </p:nvSpPr>
        <p:spPr>
          <a:xfrm>
            <a:off x="3352800" y="1637848"/>
            <a:ext cx="1803467" cy="1094358"/>
          </a:xfrm>
          <a:prstGeom prst="roundRect">
            <a:avLst/>
          </a:prstGeom>
          <a:solidFill>
            <a:srgbClr val="F6DF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200" dirty="0">
              <a:solidFill>
                <a:schemeClr val="bg2">
                  <a:lumMod val="50000"/>
                </a:schemeClr>
              </a:solidFill>
              <a:latin typeface="Leelawadee UI Semilight" panose="020B0402040204020203" pitchFamily="34" charset="-34"/>
              <a:cs typeface="Leelawadee UI Semilight" panose="020B0402040204020203" pitchFamily="34" charset="-34"/>
            </a:endParaRPr>
          </a:p>
        </p:txBody>
      </p:sp>
      <p:sp>
        <p:nvSpPr>
          <p:cNvPr id="102" name="Rechthoek: afgeronde hoeken 101">
            <a:extLst>
              <a:ext uri="{FF2B5EF4-FFF2-40B4-BE49-F238E27FC236}">
                <a16:creationId xmlns:a16="http://schemas.microsoft.com/office/drawing/2014/main" id="{847CF504-CBB8-4F2A-909E-74510063C733}"/>
              </a:ext>
            </a:extLst>
          </p:cNvPr>
          <p:cNvSpPr/>
          <p:nvPr/>
        </p:nvSpPr>
        <p:spPr>
          <a:xfrm>
            <a:off x="4956049" y="2949070"/>
            <a:ext cx="1577715" cy="963311"/>
          </a:xfrm>
          <a:prstGeom prst="roundRect">
            <a:avLst/>
          </a:prstGeom>
          <a:solidFill>
            <a:srgbClr val="F6DF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200" dirty="0">
              <a:solidFill>
                <a:schemeClr val="bg2">
                  <a:lumMod val="50000"/>
                </a:schemeClr>
              </a:solidFill>
              <a:latin typeface="Leelawadee UI Semilight" panose="020B0402040204020203" pitchFamily="34" charset="-34"/>
              <a:cs typeface="Leelawadee UI Semilight" panose="020B0402040204020203" pitchFamily="34" charset="-34"/>
            </a:endParaRPr>
          </a:p>
        </p:txBody>
      </p:sp>
      <p:sp>
        <p:nvSpPr>
          <p:cNvPr id="103" name="Rechthoek: afgeronde hoeken 102">
            <a:extLst>
              <a:ext uri="{FF2B5EF4-FFF2-40B4-BE49-F238E27FC236}">
                <a16:creationId xmlns:a16="http://schemas.microsoft.com/office/drawing/2014/main" id="{C68BE1CD-BFB8-41B4-91EE-68A975A0DA7D}"/>
              </a:ext>
            </a:extLst>
          </p:cNvPr>
          <p:cNvSpPr/>
          <p:nvPr/>
        </p:nvSpPr>
        <p:spPr>
          <a:xfrm>
            <a:off x="3352801" y="2801751"/>
            <a:ext cx="1205272" cy="1138702"/>
          </a:xfrm>
          <a:prstGeom prst="roundRect">
            <a:avLst/>
          </a:prstGeom>
          <a:solidFill>
            <a:srgbClr val="F6DF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200" dirty="0">
              <a:solidFill>
                <a:schemeClr val="bg2">
                  <a:lumMod val="50000"/>
                </a:schemeClr>
              </a:solidFill>
              <a:latin typeface="Leelawadee UI Semilight" panose="020B0402040204020203" pitchFamily="34" charset="-34"/>
              <a:cs typeface="Leelawadee UI Semilight" panose="020B0402040204020203" pitchFamily="34" charset="-34"/>
            </a:endParaRPr>
          </a:p>
        </p:txBody>
      </p:sp>
      <p:sp>
        <p:nvSpPr>
          <p:cNvPr id="104" name="Rechthoek: afgeronde hoeken 103">
            <a:extLst>
              <a:ext uri="{FF2B5EF4-FFF2-40B4-BE49-F238E27FC236}">
                <a16:creationId xmlns:a16="http://schemas.microsoft.com/office/drawing/2014/main" id="{0A1C133A-2286-4F52-A5CF-724E734CA70F}"/>
              </a:ext>
            </a:extLst>
          </p:cNvPr>
          <p:cNvSpPr/>
          <p:nvPr/>
        </p:nvSpPr>
        <p:spPr>
          <a:xfrm>
            <a:off x="5277673" y="1590676"/>
            <a:ext cx="1207282" cy="1339642"/>
          </a:xfrm>
          <a:prstGeom prst="roundRect">
            <a:avLst/>
          </a:prstGeom>
          <a:solidFill>
            <a:srgbClr val="F6DF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nl-NL" sz="700" dirty="0">
              <a:solidFill>
                <a:schemeClr val="bg2">
                  <a:lumMod val="50000"/>
                </a:schemeClr>
              </a:solidFill>
              <a:latin typeface="Leelawadee UI Semilight" panose="020B0402040204020203" pitchFamily="34" charset="-34"/>
              <a:cs typeface="Leelawadee UI Semilight" panose="020B0402040204020203" pitchFamily="34" charset="-34"/>
            </a:endParaRPr>
          </a:p>
        </p:txBody>
      </p:sp>
      <p:sp>
        <p:nvSpPr>
          <p:cNvPr id="107" name="Tekstvak 106">
            <a:extLst>
              <a:ext uri="{FF2B5EF4-FFF2-40B4-BE49-F238E27FC236}">
                <a16:creationId xmlns:a16="http://schemas.microsoft.com/office/drawing/2014/main" id="{6D13F5C5-38EF-4B6A-B0D9-9F149587B6D9}"/>
              </a:ext>
            </a:extLst>
          </p:cNvPr>
          <p:cNvSpPr txBox="1"/>
          <p:nvPr/>
        </p:nvSpPr>
        <p:spPr>
          <a:xfrm>
            <a:off x="3383513" y="2792701"/>
            <a:ext cx="1163778" cy="1184940"/>
          </a:xfrm>
          <a:prstGeom prst="rect">
            <a:avLst/>
          </a:prstGeom>
          <a:noFill/>
        </p:spPr>
        <p:txBody>
          <a:bodyPr wrap="square">
            <a:spAutoFit/>
          </a:bodyPr>
          <a:lstStyle/>
          <a:p>
            <a:r>
              <a:rPr lang="nl-NL" sz="800" b="1" dirty="0">
                <a:solidFill>
                  <a:schemeClr val="bg2">
                    <a:lumMod val="50000"/>
                  </a:schemeClr>
                </a:solidFill>
                <a:latin typeface="Leelawadee UI Semilight" panose="020B0402040204020203" pitchFamily="34" charset="-34"/>
                <a:cs typeface="Leelawadee UI Semilight" panose="020B0402040204020203" pitchFamily="34" charset="-34"/>
              </a:rPr>
              <a:t>Erica, 30 jaar </a:t>
            </a:r>
            <a:endParaRPr lang="nl-NL" sz="400" dirty="0">
              <a:solidFill>
                <a:schemeClr val="bg2">
                  <a:lumMod val="50000"/>
                </a:schemeClr>
              </a:solidFill>
              <a:latin typeface="Leelawadee UI Semilight" panose="020B0402040204020203" pitchFamily="34" charset="-34"/>
              <a:cs typeface="Leelawadee UI Semilight" panose="020B0402040204020203" pitchFamily="34" charset="-34"/>
            </a:endParaRPr>
          </a:p>
          <a:p>
            <a:r>
              <a:rPr lang="nl-NL" sz="700" dirty="0">
                <a:solidFill>
                  <a:schemeClr val="bg2">
                    <a:lumMod val="50000"/>
                  </a:schemeClr>
                </a:solidFill>
                <a:latin typeface="Leelawadee UI Semilight" panose="020B0402040204020203" pitchFamily="34" charset="-34"/>
                <a:cs typeface="Leelawadee UI Semilight" panose="020B0402040204020203" pitchFamily="34" charset="-34"/>
              </a:rPr>
              <a:t>Erica werkt bij een grote multinational. Ze woont alleen en voelt zich eenzaam. Ook heeft ze te maken met stress en kan ze moeilijk rondkomen door de hoge huur. Ze heeft vaak last van migraine</a:t>
            </a:r>
          </a:p>
        </p:txBody>
      </p:sp>
      <p:sp>
        <p:nvSpPr>
          <p:cNvPr id="112" name="Tekstvak 111">
            <a:extLst>
              <a:ext uri="{FF2B5EF4-FFF2-40B4-BE49-F238E27FC236}">
                <a16:creationId xmlns:a16="http://schemas.microsoft.com/office/drawing/2014/main" id="{DF7FEE7A-CC19-46C3-8C37-6FA5E548C0EA}"/>
              </a:ext>
            </a:extLst>
          </p:cNvPr>
          <p:cNvSpPr txBox="1"/>
          <p:nvPr/>
        </p:nvSpPr>
        <p:spPr>
          <a:xfrm>
            <a:off x="3371295" y="1706037"/>
            <a:ext cx="1746233" cy="861774"/>
          </a:xfrm>
          <a:prstGeom prst="rect">
            <a:avLst/>
          </a:prstGeom>
          <a:noFill/>
        </p:spPr>
        <p:txBody>
          <a:bodyPr wrap="square">
            <a:spAutoFit/>
          </a:bodyPr>
          <a:lstStyle/>
          <a:p>
            <a:r>
              <a:rPr lang="nl-NL" sz="800" b="1" dirty="0">
                <a:solidFill>
                  <a:schemeClr val="bg2">
                    <a:lumMod val="50000"/>
                  </a:schemeClr>
                </a:solidFill>
                <a:latin typeface="Leelawadee UI Semilight" panose="020B0402040204020203" pitchFamily="34" charset="-34"/>
                <a:cs typeface="Leelawadee UI Semilight" panose="020B0402040204020203" pitchFamily="34" charset="-34"/>
              </a:rPr>
              <a:t>Thea, 60 jaar</a:t>
            </a:r>
            <a:endParaRPr lang="nl-NL" sz="400" dirty="0">
              <a:solidFill>
                <a:schemeClr val="bg2">
                  <a:lumMod val="50000"/>
                </a:schemeClr>
              </a:solidFill>
              <a:latin typeface="Leelawadee UI Semilight" panose="020B0402040204020203" pitchFamily="34" charset="-34"/>
              <a:cs typeface="Leelawadee UI Semilight" panose="020B0402040204020203" pitchFamily="34" charset="-34"/>
            </a:endParaRPr>
          </a:p>
          <a:p>
            <a:r>
              <a:rPr lang="nl-NL" sz="700" dirty="0">
                <a:solidFill>
                  <a:schemeClr val="bg2">
                    <a:lumMod val="50000"/>
                  </a:schemeClr>
                </a:solidFill>
                <a:latin typeface="Leelawadee UI Semilight" panose="020B0402040204020203" pitchFamily="34" charset="-34"/>
                <a:cs typeface="Leelawadee UI Semilight" panose="020B0402040204020203" pitchFamily="34" charset="-34"/>
              </a:rPr>
              <a:t>Thea woont in een sociale huurwoning, samen met haar zoon. Ze heeft een WAO uitkering en te maken met schulden. Ze rookt en heeft regelmatig ruzie met de buurvrouw. Ze gebruikt medicijnen om goed te kunnen slapen</a:t>
            </a:r>
          </a:p>
        </p:txBody>
      </p:sp>
      <p:sp>
        <p:nvSpPr>
          <p:cNvPr id="115" name="Tekstvak 114">
            <a:extLst>
              <a:ext uri="{FF2B5EF4-FFF2-40B4-BE49-F238E27FC236}">
                <a16:creationId xmlns:a16="http://schemas.microsoft.com/office/drawing/2014/main" id="{4A57C06F-C7E4-4370-874B-6A11E42503E9}"/>
              </a:ext>
            </a:extLst>
          </p:cNvPr>
          <p:cNvSpPr txBox="1"/>
          <p:nvPr/>
        </p:nvSpPr>
        <p:spPr>
          <a:xfrm>
            <a:off x="4929625" y="2921229"/>
            <a:ext cx="1648884" cy="1040281"/>
          </a:xfrm>
          <a:prstGeom prst="rect">
            <a:avLst/>
          </a:prstGeom>
          <a:noFill/>
        </p:spPr>
        <p:txBody>
          <a:bodyPr wrap="square">
            <a:spAutoFit/>
          </a:bodyPr>
          <a:lstStyle/>
          <a:p>
            <a:r>
              <a:rPr lang="nl-NL" sz="800" b="1" dirty="0">
                <a:solidFill>
                  <a:schemeClr val="bg2">
                    <a:lumMod val="50000"/>
                  </a:schemeClr>
                </a:solidFill>
                <a:latin typeface="Leelawadee UI Semilight" panose="020B0402040204020203" pitchFamily="34" charset="-34"/>
                <a:cs typeface="Leelawadee UI Semilight" panose="020B0402040204020203" pitchFamily="34" charset="-34"/>
              </a:rPr>
              <a:t>Lisa, 17 jaar</a:t>
            </a:r>
          </a:p>
          <a:p>
            <a:endParaRPr lang="nl-NL" sz="400" dirty="0">
              <a:solidFill>
                <a:schemeClr val="bg2">
                  <a:lumMod val="50000"/>
                </a:schemeClr>
              </a:solidFill>
              <a:latin typeface="Leelawadee UI Semilight" panose="020B0402040204020203" pitchFamily="34" charset="-34"/>
              <a:cs typeface="Leelawadee UI Semilight" panose="020B0402040204020203" pitchFamily="34" charset="-34"/>
            </a:endParaRPr>
          </a:p>
          <a:p>
            <a:r>
              <a:rPr lang="nl-NL" sz="700" dirty="0">
                <a:solidFill>
                  <a:schemeClr val="bg2">
                    <a:lumMod val="50000"/>
                  </a:schemeClr>
                </a:solidFill>
                <a:latin typeface="Leelawadee UI Semilight" panose="020B0402040204020203" pitchFamily="34" charset="-34"/>
                <a:ea typeface="Segoe UI" panose="020B0502040204020203" pitchFamily="34" charset="0"/>
                <a:cs typeface="Leelawadee UI Semilight" panose="020B0402040204020203" pitchFamily="34" charset="-34"/>
              </a:rPr>
              <a:t>Lisa woont bij haar ouders en die werken allebei fulltime. Ze voelt zich af en toe eenzaam en somber. Ook ervaart ze stress vanwege alles wat ze moet doen op school. Met vrienden experimenteert ze af en toe met alcohol, roken en drugs.</a:t>
            </a:r>
            <a:endParaRPr lang="nl-NL" sz="700" dirty="0">
              <a:solidFill>
                <a:schemeClr val="bg2">
                  <a:lumMod val="50000"/>
                </a:schemeClr>
              </a:solidFill>
              <a:latin typeface="Leelawadee UI Semilight" panose="020B0402040204020203" pitchFamily="34" charset="-34"/>
              <a:cs typeface="Leelawadee UI Semilight" panose="020B0402040204020203" pitchFamily="34" charset="-34"/>
            </a:endParaRPr>
          </a:p>
        </p:txBody>
      </p:sp>
      <p:sp>
        <p:nvSpPr>
          <p:cNvPr id="128" name="Tekstvak 127">
            <a:extLst>
              <a:ext uri="{FF2B5EF4-FFF2-40B4-BE49-F238E27FC236}">
                <a16:creationId xmlns:a16="http://schemas.microsoft.com/office/drawing/2014/main" id="{B710BA5D-5E96-479D-8BED-F301DFDB4412}"/>
              </a:ext>
            </a:extLst>
          </p:cNvPr>
          <p:cNvSpPr txBox="1"/>
          <p:nvPr/>
        </p:nvSpPr>
        <p:spPr>
          <a:xfrm>
            <a:off x="5332558" y="1631989"/>
            <a:ext cx="1107568" cy="1292662"/>
          </a:xfrm>
          <a:prstGeom prst="rect">
            <a:avLst/>
          </a:prstGeom>
          <a:noFill/>
        </p:spPr>
        <p:txBody>
          <a:bodyPr wrap="square">
            <a:spAutoFit/>
          </a:bodyPr>
          <a:lstStyle/>
          <a:p>
            <a:r>
              <a:rPr lang="nl-NL" sz="800" b="1" dirty="0">
                <a:solidFill>
                  <a:schemeClr val="bg2">
                    <a:lumMod val="50000"/>
                  </a:schemeClr>
                </a:solidFill>
                <a:latin typeface="Leelawadee UI Semilight" panose="020B0402040204020203" pitchFamily="34" charset="-34"/>
                <a:cs typeface="Leelawadee UI Semilight" panose="020B0402040204020203" pitchFamily="34" charset="-34"/>
              </a:rPr>
              <a:t>Els/Joop, 60+ jaar</a:t>
            </a:r>
            <a:endParaRPr lang="nl-NL" sz="400" dirty="0">
              <a:solidFill>
                <a:schemeClr val="bg2">
                  <a:lumMod val="50000"/>
                </a:schemeClr>
              </a:solidFill>
              <a:latin typeface="Leelawadee UI Semilight" panose="020B0402040204020203" pitchFamily="34" charset="-34"/>
              <a:cs typeface="Leelawadee UI Semilight" panose="020B0402040204020203" pitchFamily="34" charset="-34"/>
            </a:endParaRPr>
          </a:p>
          <a:p>
            <a:r>
              <a:rPr lang="nl-NL" sz="700" dirty="0">
                <a:solidFill>
                  <a:schemeClr val="bg2">
                    <a:lumMod val="50000"/>
                  </a:schemeClr>
                </a:solidFill>
                <a:latin typeface="Leelawadee UI Semilight" panose="020B0402040204020203" pitchFamily="34" charset="-34"/>
                <a:cs typeface="Leelawadee UI Semilight" panose="020B0402040204020203" pitchFamily="34" charset="-34"/>
              </a:rPr>
              <a:t>Geboren in Nederland. Heeft overgewicht en beweegt weinig. Els/Joop heeft te maken met één of meerdere chronische aandoeningen en voelt zich eenzaam, omdat kinderen verder weg wonen</a:t>
            </a:r>
          </a:p>
        </p:txBody>
      </p:sp>
      <p:pic>
        <p:nvPicPr>
          <p:cNvPr id="126" name="Graphic 125" descr="Schoolmeisje met effen opvulling">
            <a:extLst>
              <a:ext uri="{FF2B5EF4-FFF2-40B4-BE49-F238E27FC236}">
                <a16:creationId xmlns:a16="http://schemas.microsoft.com/office/drawing/2014/main" id="{05FBB6EC-717A-4D12-8B4C-3DB51B6FE33B}"/>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4242049" y="2651807"/>
            <a:ext cx="375403" cy="375403"/>
          </a:xfrm>
          <a:prstGeom prst="rect">
            <a:avLst/>
          </a:prstGeom>
        </p:spPr>
      </p:pic>
      <p:sp>
        <p:nvSpPr>
          <p:cNvPr id="131" name="Rechthoek: afgeronde hoeken 130">
            <a:extLst>
              <a:ext uri="{FF2B5EF4-FFF2-40B4-BE49-F238E27FC236}">
                <a16:creationId xmlns:a16="http://schemas.microsoft.com/office/drawing/2014/main" id="{FCEB8A26-DD81-4EF5-A697-9AC1EBC976F6}"/>
              </a:ext>
            </a:extLst>
          </p:cNvPr>
          <p:cNvSpPr/>
          <p:nvPr/>
        </p:nvSpPr>
        <p:spPr>
          <a:xfrm>
            <a:off x="3352800" y="3980187"/>
            <a:ext cx="3247354" cy="662423"/>
          </a:xfrm>
          <a:prstGeom prst="roundRect">
            <a:avLst/>
          </a:prstGeom>
          <a:solidFill>
            <a:srgbClr val="F6DF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200" dirty="0">
              <a:solidFill>
                <a:schemeClr val="bg2">
                  <a:lumMod val="50000"/>
                </a:schemeClr>
              </a:solidFill>
              <a:latin typeface="Leelawadee UI Semilight" panose="020B0402040204020203" pitchFamily="34" charset="-34"/>
              <a:cs typeface="Leelawadee UI Semilight" panose="020B0402040204020203" pitchFamily="34" charset="-34"/>
            </a:endParaRPr>
          </a:p>
        </p:txBody>
      </p:sp>
      <p:sp>
        <p:nvSpPr>
          <p:cNvPr id="132" name="Tekstvak 131">
            <a:extLst>
              <a:ext uri="{FF2B5EF4-FFF2-40B4-BE49-F238E27FC236}">
                <a16:creationId xmlns:a16="http://schemas.microsoft.com/office/drawing/2014/main" id="{418945D7-9BFB-4BE1-A5BA-CB12432C4D86}"/>
              </a:ext>
            </a:extLst>
          </p:cNvPr>
          <p:cNvSpPr txBox="1"/>
          <p:nvPr/>
        </p:nvSpPr>
        <p:spPr>
          <a:xfrm>
            <a:off x="3334089" y="3969334"/>
            <a:ext cx="3165594" cy="538609"/>
          </a:xfrm>
          <a:prstGeom prst="rect">
            <a:avLst/>
          </a:prstGeom>
          <a:noFill/>
        </p:spPr>
        <p:txBody>
          <a:bodyPr wrap="square">
            <a:spAutoFit/>
          </a:bodyPr>
          <a:lstStyle/>
          <a:p>
            <a:r>
              <a:rPr lang="nl-NL" sz="800" b="1" dirty="0">
                <a:solidFill>
                  <a:schemeClr val="bg2">
                    <a:lumMod val="50000"/>
                  </a:schemeClr>
                </a:solidFill>
                <a:latin typeface="Leelawadee UI Semilight" panose="020B0402040204020203" pitchFamily="34" charset="-34"/>
                <a:cs typeface="Leelawadee UI Semilight" panose="020B0402040204020203" pitchFamily="34" charset="-34"/>
              </a:rPr>
              <a:t>Jaap, 23 jaar</a:t>
            </a:r>
            <a:endParaRPr lang="nl-NL" sz="400" dirty="0">
              <a:solidFill>
                <a:schemeClr val="bg2">
                  <a:lumMod val="50000"/>
                </a:schemeClr>
              </a:solidFill>
              <a:latin typeface="Leelawadee UI Semilight" panose="020B0402040204020203" pitchFamily="34" charset="-34"/>
              <a:cs typeface="Leelawadee UI Semilight" panose="020B0402040204020203" pitchFamily="34" charset="-34"/>
            </a:endParaRPr>
          </a:p>
          <a:p>
            <a:r>
              <a:rPr lang="nl-NL" sz="700" dirty="0">
                <a:solidFill>
                  <a:schemeClr val="bg2">
                    <a:lumMod val="50000"/>
                  </a:schemeClr>
                </a:solidFill>
                <a:latin typeface="Leelawadee UI Semilight" panose="020B0402040204020203" pitchFamily="34" charset="-34"/>
                <a:cs typeface="Leelawadee UI Semilight" panose="020B0402040204020203" pitchFamily="34" charset="-34"/>
              </a:rPr>
              <a:t>Jaap studeert en woont in een studentenhuis. Jaap houdt wel van een biertje en af en toe drinkt hij iets te veel. Ook rookt hij best wel veel tijdens het stappen. Jaap is seksueel actief en is vorig jaar behandeld voor een soa.</a:t>
            </a:r>
          </a:p>
        </p:txBody>
      </p:sp>
      <p:sp>
        <p:nvSpPr>
          <p:cNvPr id="135" name="Tekstvak 134">
            <a:extLst>
              <a:ext uri="{FF2B5EF4-FFF2-40B4-BE49-F238E27FC236}">
                <a16:creationId xmlns:a16="http://schemas.microsoft.com/office/drawing/2014/main" id="{77A3D259-5D96-46B6-8BD2-37A128B65562}"/>
              </a:ext>
            </a:extLst>
          </p:cNvPr>
          <p:cNvSpPr txBox="1"/>
          <p:nvPr/>
        </p:nvSpPr>
        <p:spPr>
          <a:xfrm>
            <a:off x="3251517" y="4847620"/>
            <a:ext cx="3291683" cy="261610"/>
          </a:xfrm>
          <a:prstGeom prst="rect">
            <a:avLst/>
          </a:prstGeom>
          <a:noFill/>
        </p:spPr>
        <p:txBody>
          <a:bodyPr wrap="square" rtlCol="0">
            <a:spAutoFit/>
          </a:bodyPr>
          <a:lstStyle/>
          <a:p>
            <a:pPr algn="ctr"/>
            <a:r>
              <a:rPr lang="nl-NL" sz="1100" b="1" dirty="0">
                <a:solidFill>
                  <a:schemeClr val="bg2">
                    <a:lumMod val="50000"/>
                  </a:schemeClr>
                </a:solidFill>
                <a:latin typeface="Leelawadee UI Semilight" panose="020B0402040204020203" pitchFamily="34" charset="-34"/>
                <a:cs typeface="Leelawadee UI Semilight" panose="020B0402040204020203" pitchFamily="34" charset="-34"/>
              </a:rPr>
              <a:t>Grote gezondheids-welzijnsvraagstukken in de wijk</a:t>
            </a:r>
          </a:p>
        </p:txBody>
      </p:sp>
      <p:sp>
        <p:nvSpPr>
          <p:cNvPr id="130" name="Tekstvak 129">
            <a:extLst>
              <a:ext uri="{FF2B5EF4-FFF2-40B4-BE49-F238E27FC236}">
                <a16:creationId xmlns:a16="http://schemas.microsoft.com/office/drawing/2014/main" id="{734ED81D-84A6-4056-A2DE-9FA63544CEA1}"/>
              </a:ext>
            </a:extLst>
          </p:cNvPr>
          <p:cNvSpPr txBox="1"/>
          <p:nvPr/>
        </p:nvSpPr>
        <p:spPr>
          <a:xfrm>
            <a:off x="5423829" y="5174717"/>
            <a:ext cx="1098451" cy="400110"/>
          </a:xfrm>
          <a:prstGeom prst="rect">
            <a:avLst/>
          </a:prstGeom>
          <a:noFill/>
        </p:spPr>
        <p:txBody>
          <a:bodyPr wrap="square" rtlCol="0">
            <a:spAutoFit/>
          </a:bodyPr>
          <a:lstStyle/>
          <a:p>
            <a:r>
              <a:rPr lang="nl-NL" sz="1000" dirty="0">
                <a:solidFill>
                  <a:srgbClr val="DF5911"/>
                </a:solidFill>
                <a:latin typeface="Leelawadee UI Semilight" panose="020B0402040204020203" pitchFamily="34" charset="-34"/>
                <a:cs typeface="Leelawadee UI Semilight" panose="020B0402040204020203" pitchFamily="34" charset="-34"/>
              </a:rPr>
              <a:t>Leefstijl (alcohol, roken en stress</a:t>
            </a:r>
          </a:p>
        </p:txBody>
      </p:sp>
      <p:sp>
        <p:nvSpPr>
          <p:cNvPr id="137" name="Tekstvak 136">
            <a:extLst>
              <a:ext uri="{FF2B5EF4-FFF2-40B4-BE49-F238E27FC236}">
                <a16:creationId xmlns:a16="http://schemas.microsoft.com/office/drawing/2014/main" id="{625746CD-1049-4F17-95E4-D02821A3E561}"/>
              </a:ext>
            </a:extLst>
          </p:cNvPr>
          <p:cNvSpPr txBox="1"/>
          <p:nvPr/>
        </p:nvSpPr>
        <p:spPr>
          <a:xfrm>
            <a:off x="5292120" y="5730721"/>
            <a:ext cx="934017" cy="400110"/>
          </a:xfrm>
          <a:prstGeom prst="rect">
            <a:avLst/>
          </a:prstGeom>
          <a:noFill/>
        </p:spPr>
        <p:txBody>
          <a:bodyPr wrap="square" rtlCol="0">
            <a:spAutoFit/>
          </a:bodyPr>
          <a:lstStyle/>
          <a:p>
            <a:r>
              <a:rPr lang="nl-NL" sz="1000" dirty="0">
                <a:solidFill>
                  <a:srgbClr val="DF5911"/>
                </a:solidFill>
                <a:latin typeface="Leelawadee UI Semilight" panose="020B0402040204020203" pitchFamily="34" charset="-34"/>
                <a:cs typeface="Leelawadee UI Semilight" panose="020B0402040204020203" pitchFamily="34" charset="-34"/>
              </a:rPr>
              <a:t>Positief opvoeden</a:t>
            </a:r>
          </a:p>
        </p:txBody>
      </p:sp>
      <p:sp>
        <p:nvSpPr>
          <p:cNvPr id="138" name="Tekstvak 137">
            <a:extLst>
              <a:ext uri="{FF2B5EF4-FFF2-40B4-BE49-F238E27FC236}">
                <a16:creationId xmlns:a16="http://schemas.microsoft.com/office/drawing/2014/main" id="{16827C72-EB9E-4317-BE57-A18D38D244C3}"/>
              </a:ext>
            </a:extLst>
          </p:cNvPr>
          <p:cNvSpPr txBox="1"/>
          <p:nvPr/>
        </p:nvSpPr>
        <p:spPr>
          <a:xfrm>
            <a:off x="3548670" y="5221869"/>
            <a:ext cx="934017" cy="246221"/>
          </a:xfrm>
          <a:prstGeom prst="rect">
            <a:avLst/>
          </a:prstGeom>
          <a:noFill/>
        </p:spPr>
        <p:txBody>
          <a:bodyPr wrap="square" rtlCol="0">
            <a:spAutoFit/>
          </a:bodyPr>
          <a:lstStyle/>
          <a:p>
            <a:r>
              <a:rPr lang="nl-NL" sz="1000" dirty="0">
                <a:solidFill>
                  <a:srgbClr val="DF5911"/>
                </a:solidFill>
                <a:latin typeface="Leelawadee UI Semilight" panose="020B0402040204020203" pitchFamily="34" charset="-34"/>
                <a:cs typeface="Leelawadee UI Semilight" panose="020B0402040204020203" pitchFamily="34" charset="-34"/>
              </a:rPr>
              <a:t>Zingeving</a:t>
            </a:r>
          </a:p>
        </p:txBody>
      </p:sp>
      <p:sp>
        <p:nvSpPr>
          <p:cNvPr id="139" name="Tekstvak 138">
            <a:extLst>
              <a:ext uri="{FF2B5EF4-FFF2-40B4-BE49-F238E27FC236}">
                <a16:creationId xmlns:a16="http://schemas.microsoft.com/office/drawing/2014/main" id="{C7CE2DEB-F63B-43DF-A751-4F50EAAF62CC}"/>
              </a:ext>
            </a:extLst>
          </p:cNvPr>
          <p:cNvSpPr txBox="1"/>
          <p:nvPr/>
        </p:nvSpPr>
        <p:spPr>
          <a:xfrm>
            <a:off x="3706997" y="5843250"/>
            <a:ext cx="934017" cy="246221"/>
          </a:xfrm>
          <a:prstGeom prst="rect">
            <a:avLst/>
          </a:prstGeom>
          <a:noFill/>
        </p:spPr>
        <p:txBody>
          <a:bodyPr wrap="square" rtlCol="0">
            <a:spAutoFit/>
          </a:bodyPr>
          <a:lstStyle/>
          <a:p>
            <a:r>
              <a:rPr lang="nl-NL" sz="1000" dirty="0">
                <a:solidFill>
                  <a:srgbClr val="DF5911"/>
                </a:solidFill>
                <a:latin typeface="Leelawadee UI Semilight" panose="020B0402040204020203" pitchFamily="34" charset="-34"/>
                <a:cs typeface="Leelawadee UI Semilight" panose="020B0402040204020203" pitchFamily="34" charset="-34"/>
              </a:rPr>
              <a:t>Eenzaamheid</a:t>
            </a:r>
          </a:p>
        </p:txBody>
      </p:sp>
      <p:pic>
        <p:nvPicPr>
          <p:cNvPr id="140" name="Graphic 139" descr="Kloppend hart met effen opvulling">
            <a:extLst>
              <a:ext uri="{FF2B5EF4-FFF2-40B4-BE49-F238E27FC236}">
                <a16:creationId xmlns:a16="http://schemas.microsoft.com/office/drawing/2014/main" id="{86B65C45-1D80-47F7-B45E-BD094A9D28E8}"/>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4498174" y="5198110"/>
            <a:ext cx="840169" cy="840169"/>
          </a:xfrm>
          <a:prstGeom prst="rect">
            <a:avLst/>
          </a:prstGeom>
        </p:spPr>
      </p:pic>
      <p:grpSp>
        <p:nvGrpSpPr>
          <p:cNvPr id="171" name="Groep 170">
            <a:extLst>
              <a:ext uri="{FF2B5EF4-FFF2-40B4-BE49-F238E27FC236}">
                <a16:creationId xmlns:a16="http://schemas.microsoft.com/office/drawing/2014/main" id="{D00306FA-901C-483D-87EE-22DC8F4F3BCF}"/>
              </a:ext>
            </a:extLst>
          </p:cNvPr>
          <p:cNvGrpSpPr>
            <a:grpSpLocks noChangeAspect="1"/>
          </p:cNvGrpSpPr>
          <p:nvPr/>
        </p:nvGrpSpPr>
        <p:grpSpPr>
          <a:xfrm>
            <a:off x="281445" y="105838"/>
            <a:ext cx="1167042" cy="965662"/>
            <a:chOff x="1737767" y="1023937"/>
            <a:chExt cx="5614987" cy="4686300"/>
          </a:xfrm>
        </p:grpSpPr>
        <p:sp>
          <p:nvSpPr>
            <p:cNvPr id="172" name="bi_wijk_10">
              <a:extLst>
                <a:ext uri="{FF2B5EF4-FFF2-40B4-BE49-F238E27FC236}">
                  <a16:creationId xmlns:a16="http://schemas.microsoft.com/office/drawing/2014/main" id="{B71A16CB-FAD1-46B1-BEAF-A027D68CB42B}"/>
                </a:ext>
              </a:extLst>
            </p:cNvPr>
            <p:cNvSpPr>
              <a:spLocks noChangeAspect="1"/>
            </p:cNvSpPr>
            <p:nvPr/>
          </p:nvSpPr>
          <p:spPr bwMode="auto">
            <a:xfrm>
              <a:off x="1737767" y="1023937"/>
              <a:ext cx="3182938" cy="4686300"/>
            </a:xfrm>
            <a:custGeom>
              <a:avLst/>
              <a:gdLst>
                <a:gd name="T0" fmla="*/ 957 w 2005"/>
                <a:gd name="T1" fmla="*/ 689 h 2952"/>
                <a:gd name="T2" fmla="*/ 1009 w 2005"/>
                <a:gd name="T3" fmla="*/ 816 h 2952"/>
                <a:gd name="T4" fmla="*/ 980 w 2005"/>
                <a:gd name="T5" fmla="*/ 869 h 2952"/>
                <a:gd name="T6" fmla="*/ 973 w 2005"/>
                <a:gd name="T7" fmla="*/ 1176 h 2952"/>
                <a:gd name="T8" fmla="*/ 1042 w 2005"/>
                <a:gd name="T9" fmla="*/ 1185 h 2952"/>
                <a:gd name="T10" fmla="*/ 1225 w 2005"/>
                <a:gd name="T11" fmla="*/ 1332 h 2952"/>
                <a:gd name="T12" fmla="*/ 1241 w 2005"/>
                <a:gd name="T13" fmla="*/ 1447 h 2952"/>
                <a:gd name="T14" fmla="*/ 1391 w 2005"/>
                <a:gd name="T15" fmla="*/ 1509 h 2952"/>
                <a:gd name="T16" fmla="*/ 1417 w 2005"/>
                <a:gd name="T17" fmla="*/ 1626 h 2952"/>
                <a:gd name="T18" fmla="*/ 1306 w 2005"/>
                <a:gd name="T19" fmla="*/ 1845 h 2952"/>
                <a:gd name="T20" fmla="*/ 1558 w 2005"/>
                <a:gd name="T21" fmla="*/ 1861 h 2952"/>
                <a:gd name="T22" fmla="*/ 1662 w 2005"/>
                <a:gd name="T23" fmla="*/ 1616 h 2952"/>
                <a:gd name="T24" fmla="*/ 1610 w 2005"/>
                <a:gd name="T25" fmla="*/ 1894 h 2952"/>
                <a:gd name="T26" fmla="*/ 1838 w 2005"/>
                <a:gd name="T27" fmla="*/ 2041 h 2952"/>
                <a:gd name="T28" fmla="*/ 2005 w 2005"/>
                <a:gd name="T29" fmla="*/ 2093 h 2952"/>
                <a:gd name="T30" fmla="*/ 1878 w 2005"/>
                <a:gd name="T31" fmla="*/ 2083 h 2952"/>
                <a:gd name="T32" fmla="*/ 1610 w 2005"/>
                <a:gd name="T33" fmla="*/ 2038 h 2952"/>
                <a:gd name="T34" fmla="*/ 1509 w 2005"/>
                <a:gd name="T35" fmla="*/ 2194 h 2952"/>
                <a:gd name="T36" fmla="*/ 1453 w 2005"/>
                <a:gd name="T37" fmla="*/ 2844 h 2952"/>
                <a:gd name="T38" fmla="*/ 1456 w 2005"/>
                <a:gd name="T39" fmla="*/ 2929 h 2952"/>
                <a:gd name="T40" fmla="*/ 1319 w 2005"/>
                <a:gd name="T41" fmla="*/ 2883 h 2952"/>
                <a:gd name="T42" fmla="*/ 1290 w 2005"/>
                <a:gd name="T43" fmla="*/ 2831 h 2952"/>
                <a:gd name="T44" fmla="*/ 1156 w 2005"/>
                <a:gd name="T45" fmla="*/ 2704 h 2952"/>
                <a:gd name="T46" fmla="*/ 1019 w 2005"/>
                <a:gd name="T47" fmla="*/ 2449 h 2952"/>
                <a:gd name="T48" fmla="*/ 898 w 2005"/>
                <a:gd name="T49" fmla="*/ 2299 h 2952"/>
                <a:gd name="T50" fmla="*/ 875 w 2005"/>
                <a:gd name="T51" fmla="*/ 2198 h 2952"/>
                <a:gd name="T52" fmla="*/ 731 w 2005"/>
                <a:gd name="T53" fmla="*/ 2054 h 2952"/>
                <a:gd name="T54" fmla="*/ 464 w 2005"/>
                <a:gd name="T55" fmla="*/ 1933 h 2952"/>
                <a:gd name="T56" fmla="*/ 522 w 2005"/>
                <a:gd name="T57" fmla="*/ 1629 h 2952"/>
                <a:gd name="T58" fmla="*/ 372 w 2005"/>
                <a:gd name="T59" fmla="*/ 1313 h 2952"/>
                <a:gd name="T60" fmla="*/ 91 w 2005"/>
                <a:gd name="T61" fmla="*/ 1074 h 2952"/>
                <a:gd name="T62" fmla="*/ 82 w 2005"/>
                <a:gd name="T63" fmla="*/ 944 h 2952"/>
                <a:gd name="T64" fmla="*/ 147 w 2005"/>
                <a:gd name="T65" fmla="*/ 862 h 2952"/>
                <a:gd name="T66" fmla="*/ 137 w 2005"/>
                <a:gd name="T67" fmla="*/ 735 h 2952"/>
                <a:gd name="T68" fmla="*/ 62 w 2005"/>
                <a:gd name="T69" fmla="*/ 313 h 2952"/>
                <a:gd name="T70" fmla="*/ 258 w 2005"/>
                <a:gd name="T71" fmla="*/ 176 h 2952"/>
                <a:gd name="T72" fmla="*/ 578 w 2005"/>
                <a:gd name="T73" fmla="*/ 124 h 2952"/>
                <a:gd name="T74" fmla="*/ 754 w 2005"/>
                <a:gd name="T75" fmla="*/ 398 h 2952"/>
                <a:gd name="T76" fmla="*/ 820 w 2005"/>
                <a:gd name="T77" fmla="*/ 477 h 2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005" h="2952">
                  <a:moveTo>
                    <a:pt x="983" y="647"/>
                  </a:moveTo>
                  <a:lnTo>
                    <a:pt x="957" y="689"/>
                  </a:lnTo>
                  <a:lnTo>
                    <a:pt x="1022" y="754"/>
                  </a:lnTo>
                  <a:lnTo>
                    <a:pt x="1009" y="816"/>
                  </a:lnTo>
                  <a:lnTo>
                    <a:pt x="967" y="842"/>
                  </a:lnTo>
                  <a:lnTo>
                    <a:pt x="980" y="869"/>
                  </a:lnTo>
                  <a:lnTo>
                    <a:pt x="901" y="1100"/>
                  </a:lnTo>
                  <a:lnTo>
                    <a:pt x="973" y="1176"/>
                  </a:lnTo>
                  <a:lnTo>
                    <a:pt x="996" y="1153"/>
                  </a:lnTo>
                  <a:lnTo>
                    <a:pt x="1042" y="1185"/>
                  </a:lnTo>
                  <a:lnTo>
                    <a:pt x="1091" y="1323"/>
                  </a:lnTo>
                  <a:lnTo>
                    <a:pt x="1225" y="1332"/>
                  </a:lnTo>
                  <a:lnTo>
                    <a:pt x="1215" y="1440"/>
                  </a:lnTo>
                  <a:lnTo>
                    <a:pt x="1241" y="1447"/>
                  </a:lnTo>
                  <a:lnTo>
                    <a:pt x="1228" y="1515"/>
                  </a:lnTo>
                  <a:lnTo>
                    <a:pt x="1391" y="1509"/>
                  </a:lnTo>
                  <a:lnTo>
                    <a:pt x="1430" y="1554"/>
                  </a:lnTo>
                  <a:lnTo>
                    <a:pt x="1417" y="1626"/>
                  </a:lnTo>
                  <a:lnTo>
                    <a:pt x="1385" y="1616"/>
                  </a:lnTo>
                  <a:lnTo>
                    <a:pt x="1306" y="1845"/>
                  </a:lnTo>
                  <a:lnTo>
                    <a:pt x="1453" y="1887"/>
                  </a:lnTo>
                  <a:lnTo>
                    <a:pt x="1558" y="1861"/>
                  </a:lnTo>
                  <a:lnTo>
                    <a:pt x="1633" y="1610"/>
                  </a:lnTo>
                  <a:lnTo>
                    <a:pt x="1662" y="1616"/>
                  </a:lnTo>
                  <a:lnTo>
                    <a:pt x="1629" y="1747"/>
                  </a:lnTo>
                  <a:lnTo>
                    <a:pt x="1610" y="1894"/>
                  </a:lnTo>
                  <a:lnTo>
                    <a:pt x="1652" y="1956"/>
                  </a:lnTo>
                  <a:lnTo>
                    <a:pt x="1838" y="2041"/>
                  </a:lnTo>
                  <a:lnTo>
                    <a:pt x="1989" y="2067"/>
                  </a:lnTo>
                  <a:lnTo>
                    <a:pt x="2005" y="2093"/>
                  </a:lnTo>
                  <a:lnTo>
                    <a:pt x="1956" y="2126"/>
                  </a:lnTo>
                  <a:lnTo>
                    <a:pt x="1878" y="2083"/>
                  </a:lnTo>
                  <a:lnTo>
                    <a:pt x="1737" y="2061"/>
                  </a:lnTo>
                  <a:lnTo>
                    <a:pt x="1610" y="2038"/>
                  </a:lnTo>
                  <a:lnTo>
                    <a:pt x="1577" y="2051"/>
                  </a:lnTo>
                  <a:lnTo>
                    <a:pt x="1509" y="2194"/>
                  </a:lnTo>
                  <a:lnTo>
                    <a:pt x="1489" y="2214"/>
                  </a:lnTo>
                  <a:lnTo>
                    <a:pt x="1453" y="2844"/>
                  </a:lnTo>
                  <a:lnTo>
                    <a:pt x="1458" y="2890"/>
                  </a:lnTo>
                  <a:lnTo>
                    <a:pt x="1456" y="2929"/>
                  </a:lnTo>
                  <a:lnTo>
                    <a:pt x="1417" y="2952"/>
                  </a:lnTo>
                  <a:lnTo>
                    <a:pt x="1319" y="2883"/>
                  </a:lnTo>
                  <a:lnTo>
                    <a:pt x="1336" y="2861"/>
                  </a:lnTo>
                  <a:lnTo>
                    <a:pt x="1290" y="2831"/>
                  </a:lnTo>
                  <a:lnTo>
                    <a:pt x="1270" y="2857"/>
                  </a:lnTo>
                  <a:lnTo>
                    <a:pt x="1156" y="2704"/>
                  </a:lnTo>
                  <a:lnTo>
                    <a:pt x="1051" y="2475"/>
                  </a:lnTo>
                  <a:lnTo>
                    <a:pt x="1019" y="2449"/>
                  </a:lnTo>
                  <a:lnTo>
                    <a:pt x="934" y="2354"/>
                  </a:lnTo>
                  <a:lnTo>
                    <a:pt x="898" y="2299"/>
                  </a:lnTo>
                  <a:lnTo>
                    <a:pt x="905" y="2243"/>
                  </a:lnTo>
                  <a:lnTo>
                    <a:pt x="875" y="2198"/>
                  </a:lnTo>
                  <a:lnTo>
                    <a:pt x="810" y="2201"/>
                  </a:lnTo>
                  <a:lnTo>
                    <a:pt x="731" y="2054"/>
                  </a:lnTo>
                  <a:lnTo>
                    <a:pt x="754" y="2034"/>
                  </a:lnTo>
                  <a:lnTo>
                    <a:pt x="464" y="1933"/>
                  </a:lnTo>
                  <a:lnTo>
                    <a:pt x="490" y="1623"/>
                  </a:lnTo>
                  <a:lnTo>
                    <a:pt x="522" y="1629"/>
                  </a:lnTo>
                  <a:lnTo>
                    <a:pt x="539" y="1358"/>
                  </a:lnTo>
                  <a:lnTo>
                    <a:pt x="372" y="1313"/>
                  </a:lnTo>
                  <a:lnTo>
                    <a:pt x="300" y="1045"/>
                  </a:lnTo>
                  <a:lnTo>
                    <a:pt x="91" y="1074"/>
                  </a:lnTo>
                  <a:lnTo>
                    <a:pt x="29" y="1022"/>
                  </a:lnTo>
                  <a:lnTo>
                    <a:pt x="82" y="944"/>
                  </a:lnTo>
                  <a:lnTo>
                    <a:pt x="98" y="865"/>
                  </a:lnTo>
                  <a:lnTo>
                    <a:pt x="147" y="862"/>
                  </a:lnTo>
                  <a:lnTo>
                    <a:pt x="150" y="780"/>
                  </a:lnTo>
                  <a:lnTo>
                    <a:pt x="137" y="735"/>
                  </a:lnTo>
                  <a:lnTo>
                    <a:pt x="0" y="500"/>
                  </a:lnTo>
                  <a:lnTo>
                    <a:pt x="62" y="313"/>
                  </a:lnTo>
                  <a:lnTo>
                    <a:pt x="238" y="255"/>
                  </a:lnTo>
                  <a:lnTo>
                    <a:pt x="258" y="176"/>
                  </a:lnTo>
                  <a:lnTo>
                    <a:pt x="529" y="0"/>
                  </a:lnTo>
                  <a:lnTo>
                    <a:pt x="578" y="124"/>
                  </a:lnTo>
                  <a:lnTo>
                    <a:pt x="660" y="310"/>
                  </a:lnTo>
                  <a:lnTo>
                    <a:pt x="754" y="398"/>
                  </a:lnTo>
                  <a:lnTo>
                    <a:pt x="790" y="454"/>
                  </a:lnTo>
                  <a:lnTo>
                    <a:pt x="820" y="477"/>
                  </a:lnTo>
                  <a:lnTo>
                    <a:pt x="983" y="647"/>
                  </a:lnTo>
                  <a:close/>
                </a:path>
              </a:pathLst>
            </a:custGeom>
            <a:solidFill>
              <a:schemeClr val="bg1">
                <a:lumMod val="85000"/>
              </a:schemeClr>
            </a:solidFill>
            <a:ln w="19050" cmpd="sng">
              <a:solidFill>
                <a:schemeClr val="bg1"/>
              </a:solidFill>
              <a:round/>
              <a:headEnd/>
              <a:tailEnd/>
            </a:ln>
            <a:effectLst/>
          </p:spPr>
          <p:txBody>
            <a:bodyPr/>
            <a:lstStyle/>
            <a:p>
              <a:endParaRPr lang="nl-NL"/>
            </a:p>
          </p:txBody>
        </p:sp>
        <p:sp>
          <p:nvSpPr>
            <p:cNvPr id="173" name="bi_wijk_9">
              <a:extLst>
                <a:ext uri="{FF2B5EF4-FFF2-40B4-BE49-F238E27FC236}">
                  <a16:creationId xmlns:a16="http://schemas.microsoft.com/office/drawing/2014/main" id="{EF79C0F6-2ADE-445F-81B2-9063A0CC4B7F}"/>
                </a:ext>
              </a:extLst>
            </p:cNvPr>
            <p:cNvSpPr>
              <a:spLocks noChangeAspect="1"/>
            </p:cNvSpPr>
            <p:nvPr/>
          </p:nvSpPr>
          <p:spPr bwMode="auto">
            <a:xfrm>
              <a:off x="3169692" y="2046287"/>
              <a:ext cx="1720850" cy="2259013"/>
            </a:xfrm>
            <a:custGeom>
              <a:avLst/>
              <a:gdLst>
                <a:gd name="T0" fmla="*/ 75 w 995"/>
                <a:gd name="T1" fmla="*/ 0 h 1307"/>
                <a:gd name="T2" fmla="*/ 51 w 995"/>
                <a:gd name="T3" fmla="*/ 39 h 1307"/>
                <a:gd name="T4" fmla="*/ 111 w 995"/>
                <a:gd name="T5" fmla="*/ 99 h 1307"/>
                <a:gd name="T6" fmla="*/ 99 w 995"/>
                <a:gd name="T7" fmla="*/ 156 h 1307"/>
                <a:gd name="T8" fmla="*/ 60 w 995"/>
                <a:gd name="T9" fmla="*/ 180 h 1307"/>
                <a:gd name="T10" fmla="*/ 72 w 995"/>
                <a:gd name="T11" fmla="*/ 204 h 1307"/>
                <a:gd name="T12" fmla="*/ 0 w 995"/>
                <a:gd name="T13" fmla="*/ 417 h 1307"/>
                <a:gd name="T14" fmla="*/ 66 w 995"/>
                <a:gd name="T15" fmla="*/ 486 h 1307"/>
                <a:gd name="T16" fmla="*/ 87 w 995"/>
                <a:gd name="T17" fmla="*/ 465 h 1307"/>
                <a:gd name="T18" fmla="*/ 129 w 995"/>
                <a:gd name="T19" fmla="*/ 495 h 1307"/>
                <a:gd name="T20" fmla="*/ 174 w 995"/>
                <a:gd name="T21" fmla="*/ 621 h 1307"/>
                <a:gd name="T22" fmla="*/ 297 w 995"/>
                <a:gd name="T23" fmla="*/ 630 h 1307"/>
                <a:gd name="T24" fmla="*/ 288 w 995"/>
                <a:gd name="T25" fmla="*/ 729 h 1307"/>
                <a:gd name="T26" fmla="*/ 312 w 995"/>
                <a:gd name="T27" fmla="*/ 735 h 1307"/>
                <a:gd name="T28" fmla="*/ 300 w 995"/>
                <a:gd name="T29" fmla="*/ 798 h 1307"/>
                <a:gd name="T30" fmla="*/ 450 w 995"/>
                <a:gd name="T31" fmla="*/ 792 h 1307"/>
                <a:gd name="T32" fmla="*/ 486 w 995"/>
                <a:gd name="T33" fmla="*/ 834 h 1307"/>
                <a:gd name="T34" fmla="*/ 474 w 995"/>
                <a:gd name="T35" fmla="*/ 900 h 1307"/>
                <a:gd name="T36" fmla="*/ 444 w 995"/>
                <a:gd name="T37" fmla="*/ 891 h 1307"/>
                <a:gd name="T38" fmla="*/ 372 w 995"/>
                <a:gd name="T39" fmla="*/ 1101 h 1307"/>
                <a:gd name="T40" fmla="*/ 507 w 995"/>
                <a:gd name="T41" fmla="*/ 1140 h 1307"/>
                <a:gd name="T42" fmla="*/ 603 w 995"/>
                <a:gd name="T43" fmla="*/ 1116 h 1307"/>
                <a:gd name="T44" fmla="*/ 672 w 995"/>
                <a:gd name="T45" fmla="*/ 885 h 1307"/>
                <a:gd name="T46" fmla="*/ 699 w 995"/>
                <a:gd name="T47" fmla="*/ 891 h 1307"/>
                <a:gd name="T48" fmla="*/ 669 w 995"/>
                <a:gd name="T49" fmla="*/ 1011 h 1307"/>
                <a:gd name="T50" fmla="*/ 651 w 995"/>
                <a:gd name="T51" fmla="*/ 1146 h 1307"/>
                <a:gd name="T52" fmla="*/ 690 w 995"/>
                <a:gd name="T53" fmla="*/ 1203 h 1307"/>
                <a:gd name="T54" fmla="*/ 861 w 995"/>
                <a:gd name="T55" fmla="*/ 1281 h 1307"/>
                <a:gd name="T56" fmla="*/ 995 w 995"/>
                <a:gd name="T57" fmla="*/ 1307 h 1307"/>
                <a:gd name="T58" fmla="*/ 818 w 995"/>
                <a:gd name="T59" fmla="*/ 986 h 1307"/>
                <a:gd name="T60" fmla="*/ 770 w 995"/>
                <a:gd name="T61" fmla="*/ 890 h 1307"/>
                <a:gd name="T62" fmla="*/ 749 w 995"/>
                <a:gd name="T63" fmla="*/ 782 h 1307"/>
                <a:gd name="T64" fmla="*/ 713 w 995"/>
                <a:gd name="T65" fmla="*/ 443 h 1307"/>
                <a:gd name="T66" fmla="*/ 590 w 995"/>
                <a:gd name="T67" fmla="*/ 425 h 1307"/>
                <a:gd name="T68" fmla="*/ 494 w 995"/>
                <a:gd name="T69" fmla="*/ 248 h 1307"/>
                <a:gd name="T70" fmla="*/ 392 w 995"/>
                <a:gd name="T71" fmla="*/ 176 h 1307"/>
                <a:gd name="T72" fmla="*/ 170 w 995"/>
                <a:gd name="T73" fmla="*/ 41 h 1307"/>
                <a:gd name="T74" fmla="*/ 75 w 995"/>
                <a:gd name="T75" fmla="*/ 0 h 1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95" h="1307">
                  <a:moveTo>
                    <a:pt x="75" y="0"/>
                  </a:moveTo>
                  <a:lnTo>
                    <a:pt x="51" y="39"/>
                  </a:lnTo>
                  <a:lnTo>
                    <a:pt x="111" y="99"/>
                  </a:lnTo>
                  <a:lnTo>
                    <a:pt x="99" y="156"/>
                  </a:lnTo>
                  <a:lnTo>
                    <a:pt x="60" y="180"/>
                  </a:lnTo>
                  <a:lnTo>
                    <a:pt x="72" y="204"/>
                  </a:lnTo>
                  <a:lnTo>
                    <a:pt x="0" y="417"/>
                  </a:lnTo>
                  <a:lnTo>
                    <a:pt x="66" y="486"/>
                  </a:lnTo>
                  <a:lnTo>
                    <a:pt x="87" y="465"/>
                  </a:lnTo>
                  <a:lnTo>
                    <a:pt x="129" y="495"/>
                  </a:lnTo>
                  <a:lnTo>
                    <a:pt x="174" y="621"/>
                  </a:lnTo>
                  <a:lnTo>
                    <a:pt x="297" y="630"/>
                  </a:lnTo>
                  <a:lnTo>
                    <a:pt x="288" y="729"/>
                  </a:lnTo>
                  <a:lnTo>
                    <a:pt x="312" y="735"/>
                  </a:lnTo>
                  <a:lnTo>
                    <a:pt x="300" y="798"/>
                  </a:lnTo>
                  <a:lnTo>
                    <a:pt x="450" y="792"/>
                  </a:lnTo>
                  <a:lnTo>
                    <a:pt x="486" y="834"/>
                  </a:lnTo>
                  <a:lnTo>
                    <a:pt x="474" y="900"/>
                  </a:lnTo>
                  <a:lnTo>
                    <a:pt x="444" y="891"/>
                  </a:lnTo>
                  <a:lnTo>
                    <a:pt x="372" y="1101"/>
                  </a:lnTo>
                  <a:lnTo>
                    <a:pt x="507" y="1140"/>
                  </a:lnTo>
                  <a:lnTo>
                    <a:pt x="603" y="1116"/>
                  </a:lnTo>
                  <a:lnTo>
                    <a:pt x="672" y="885"/>
                  </a:lnTo>
                  <a:lnTo>
                    <a:pt x="699" y="891"/>
                  </a:lnTo>
                  <a:lnTo>
                    <a:pt x="669" y="1011"/>
                  </a:lnTo>
                  <a:lnTo>
                    <a:pt x="651" y="1146"/>
                  </a:lnTo>
                  <a:lnTo>
                    <a:pt x="690" y="1203"/>
                  </a:lnTo>
                  <a:lnTo>
                    <a:pt x="861" y="1281"/>
                  </a:lnTo>
                  <a:lnTo>
                    <a:pt x="995" y="1307"/>
                  </a:lnTo>
                  <a:lnTo>
                    <a:pt x="818" y="986"/>
                  </a:lnTo>
                  <a:lnTo>
                    <a:pt x="770" y="890"/>
                  </a:lnTo>
                  <a:lnTo>
                    <a:pt x="749" y="782"/>
                  </a:lnTo>
                  <a:lnTo>
                    <a:pt x="713" y="443"/>
                  </a:lnTo>
                  <a:lnTo>
                    <a:pt x="590" y="425"/>
                  </a:lnTo>
                  <a:lnTo>
                    <a:pt x="494" y="248"/>
                  </a:lnTo>
                  <a:lnTo>
                    <a:pt x="392" y="176"/>
                  </a:lnTo>
                  <a:lnTo>
                    <a:pt x="170" y="41"/>
                  </a:lnTo>
                  <a:lnTo>
                    <a:pt x="75" y="0"/>
                  </a:lnTo>
                  <a:close/>
                </a:path>
              </a:pathLst>
            </a:custGeom>
            <a:solidFill>
              <a:schemeClr val="bg1">
                <a:lumMod val="85000"/>
              </a:schemeClr>
            </a:solidFill>
            <a:ln w="19050" cmpd="sng">
              <a:solidFill>
                <a:schemeClr val="bg1"/>
              </a:solidFill>
              <a:round/>
              <a:headEnd/>
              <a:tailEnd/>
            </a:ln>
            <a:effectLst/>
          </p:spPr>
          <p:txBody>
            <a:bodyPr/>
            <a:lstStyle/>
            <a:p>
              <a:endParaRPr lang="nl-NL" b="1"/>
            </a:p>
          </p:txBody>
        </p:sp>
        <p:sp>
          <p:nvSpPr>
            <p:cNvPr id="174" name="bi_wijk_8">
              <a:extLst>
                <a:ext uri="{FF2B5EF4-FFF2-40B4-BE49-F238E27FC236}">
                  <a16:creationId xmlns:a16="http://schemas.microsoft.com/office/drawing/2014/main" id="{D5A17B14-3617-4F5E-B4F4-550AA09E9104}"/>
                </a:ext>
              </a:extLst>
            </p:cNvPr>
            <p:cNvSpPr>
              <a:spLocks noChangeAspect="1"/>
            </p:cNvSpPr>
            <p:nvPr/>
          </p:nvSpPr>
          <p:spPr bwMode="auto">
            <a:xfrm>
              <a:off x="4501605" y="3097212"/>
              <a:ext cx="1031875" cy="1658938"/>
            </a:xfrm>
            <a:custGeom>
              <a:avLst/>
              <a:gdLst>
                <a:gd name="T0" fmla="*/ 0 w 597"/>
                <a:gd name="T1" fmla="*/ 285 h 960"/>
                <a:gd name="T2" fmla="*/ 165 w 597"/>
                <a:gd name="T3" fmla="*/ 228 h 960"/>
                <a:gd name="T4" fmla="*/ 288 w 597"/>
                <a:gd name="T5" fmla="*/ 60 h 960"/>
                <a:gd name="T6" fmla="*/ 369 w 597"/>
                <a:gd name="T7" fmla="*/ 0 h 960"/>
                <a:gd name="T8" fmla="*/ 429 w 597"/>
                <a:gd name="T9" fmla="*/ 120 h 960"/>
                <a:gd name="T10" fmla="*/ 498 w 597"/>
                <a:gd name="T11" fmla="*/ 237 h 960"/>
                <a:gd name="T12" fmla="*/ 543 w 597"/>
                <a:gd name="T13" fmla="*/ 267 h 960"/>
                <a:gd name="T14" fmla="*/ 597 w 597"/>
                <a:gd name="T15" fmla="*/ 282 h 960"/>
                <a:gd name="T16" fmla="*/ 444 w 597"/>
                <a:gd name="T17" fmla="*/ 681 h 960"/>
                <a:gd name="T18" fmla="*/ 417 w 597"/>
                <a:gd name="T19" fmla="*/ 783 h 960"/>
                <a:gd name="T20" fmla="*/ 384 w 597"/>
                <a:gd name="T21" fmla="*/ 951 h 960"/>
                <a:gd name="T22" fmla="*/ 333 w 597"/>
                <a:gd name="T23" fmla="*/ 960 h 960"/>
                <a:gd name="T24" fmla="*/ 240 w 597"/>
                <a:gd name="T25" fmla="*/ 738 h 960"/>
                <a:gd name="T26" fmla="*/ 226 w 597"/>
                <a:gd name="T27" fmla="*/ 706 h 960"/>
                <a:gd name="T28" fmla="*/ 49 w 597"/>
                <a:gd name="T29" fmla="*/ 385 h 960"/>
                <a:gd name="T30" fmla="*/ 1 w 597"/>
                <a:gd name="T31" fmla="*/ 289 h 960"/>
                <a:gd name="T32" fmla="*/ 0 w 597"/>
                <a:gd name="T33" fmla="*/ 285 h 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97" h="960">
                  <a:moveTo>
                    <a:pt x="0" y="285"/>
                  </a:moveTo>
                  <a:lnTo>
                    <a:pt x="165" y="228"/>
                  </a:lnTo>
                  <a:lnTo>
                    <a:pt x="288" y="60"/>
                  </a:lnTo>
                  <a:lnTo>
                    <a:pt x="369" y="0"/>
                  </a:lnTo>
                  <a:lnTo>
                    <a:pt x="429" y="120"/>
                  </a:lnTo>
                  <a:lnTo>
                    <a:pt x="498" y="237"/>
                  </a:lnTo>
                  <a:lnTo>
                    <a:pt x="543" y="267"/>
                  </a:lnTo>
                  <a:lnTo>
                    <a:pt x="597" y="282"/>
                  </a:lnTo>
                  <a:lnTo>
                    <a:pt x="444" y="681"/>
                  </a:lnTo>
                  <a:lnTo>
                    <a:pt x="417" y="783"/>
                  </a:lnTo>
                  <a:lnTo>
                    <a:pt x="384" y="951"/>
                  </a:lnTo>
                  <a:lnTo>
                    <a:pt x="333" y="960"/>
                  </a:lnTo>
                  <a:lnTo>
                    <a:pt x="240" y="738"/>
                  </a:lnTo>
                  <a:lnTo>
                    <a:pt x="226" y="706"/>
                  </a:lnTo>
                  <a:lnTo>
                    <a:pt x="49" y="385"/>
                  </a:lnTo>
                  <a:lnTo>
                    <a:pt x="1" y="289"/>
                  </a:lnTo>
                  <a:lnTo>
                    <a:pt x="0" y="285"/>
                  </a:lnTo>
                  <a:close/>
                </a:path>
              </a:pathLst>
            </a:custGeom>
            <a:solidFill>
              <a:schemeClr val="bg1">
                <a:lumMod val="85000"/>
              </a:schemeClr>
            </a:solidFill>
            <a:ln w="19050" cmpd="sng">
              <a:solidFill>
                <a:schemeClr val="bg1"/>
              </a:solidFill>
              <a:round/>
              <a:headEnd/>
              <a:tailEnd/>
            </a:ln>
            <a:effectLst/>
          </p:spPr>
          <p:txBody>
            <a:bodyPr/>
            <a:lstStyle/>
            <a:p>
              <a:endParaRPr lang="nl-NL" b="1"/>
            </a:p>
          </p:txBody>
        </p:sp>
        <p:sp>
          <p:nvSpPr>
            <p:cNvPr id="175" name="bi_wijk_2">
              <a:extLst>
                <a:ext uri="{FF2B5EF4-FFF2-40B4-BE49-F238E27FC236}">
                  <a16:creationId xmlns:a16="http://schemas.microsoft.com/office/drawing/2014/main" id="{C975D2C3-D931-4D99-AE47-517FA53DED24}"/>
                </a:ext>
              </a:extLst>
            </p:cNvPr>
            <p:cNvSpPr>
              <a:spLocks noChangeAspect="1"/>
            </p:cNvSpPr>
            <p:nvPr/>
          </p:nvSpPr>
          <p:spPr bwMode="auto">
            <a:xfrm>
              <a:off x="4004717" y="1646237"/>
              <a:ext cx="1331913" cy="1354138"/>
            </a:xfrm>
            <a:custGeom>
              <a:avLst/>
              <a:gdLst>
                <a:gd name="T0" fmla="*/ 770 w 770"/>
                <a:gd name="T1" fmla="*/ 702 h 784"/>
                <a:gd name="T2" fmla="*/ 660 w 770"/>
                <a:gd name="T3" fmla="*/ 784 h 784"/>
                <a:gd name="T4" fmla="*/ 534 w 770"/>
                <a:gd name="T5" fmla="*/ 685 h 784"/>
                <a:gd name="T6" fmla="*/ 237 w 770"/>
                <a:gd name="T7" fmla="*/ 400 h 784"/>
                <a:gd name="T8" fmla="*/ 195 w 770"/>
                <a:gd name="T9" fmla="*/ 295 h 784"/>
                <a:gd name="T10" fmla="*/ 0 w 770"/>
                <a:gd name="T11" fmla="*/ 97 h 784"/>
                <a:gd name="T12" fmla="*/ 122 w 770"/>
                <a:gd name="T13" fmla="*/ 0 h 784"/>
                <a:gd name="T14" fmla="*/ 167 w 770"/>
                <a:gd name="T15" fmla="*/ 36 h 784"/>
                <a:gd name="T16" fmla="*/ 257 w 770"/>
                <a:gd name="T17" fmla="*/ 183 h 784"/>
                <a:gd name="T18" fmla="*/ 467 w 770"/>
                <a:gd name="T19" fmla="*/ 207 h 784"/>
                <a:gd name="T20" fmla="*/ 587 w 770"/>
                <a:gd name="T21" fmla="*/ 366 h 784"/>
                <a:gd name="T22" fmla="*/ 650 w 770"/>
                <a:gd name="T23" fmla="*/ 315 h 784"/>
                <a:gd name="T24" fmla="*/ 767 w 770"/>
                <a:gd name="T25" fmla="*/ 459 h 784"/>
                <a:gd name="T26" fmla="*/ 714 w 770"/>
                <a:gd name="T27" fmla="*/ 517 h 784"/>
                <a:gd name="T28" fmla="*/ 770 w 770"/>
                <a:gd name="T29" fmla="*/ 702 h 7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70" h="784">
                  <a:moveTo>
                    <a:pt x="770" y="702"/>
                  </a:moveTo>
                  <a:lnTo>
                    <a:pt x="660" y="784"/>
                  </a:lnTo>
                  <a:lnTo>
                    <a:pt x="534" y="685"/>
                  </a:lnTo>
                  <a:lnTo>
                    <a:pt x="237" y="400"/>
                  </a:lnTo>
                  <a:lnTo>
                    <a:pt x="195" y="295"/>
                  </a:lnTo>
                  <a:lnTo>
                    <a:pt x="0" y="97"/>
                  </a:lnTo>
                  <a:lnTo>
                    <a:pt x="122" y="0"/>
                  </a:lnTo>
                  <a:lnTo>
                    <a:pt x="167" y="36"/>
                  </a:lnTo>
                  <a:lnTo>
                    <a:pt x="257" y="183"/>
                  </a:lnTo>
                  <a:lnTo>
                    <a:pt x="467" y="207"/>
                  </a:lnTo>
                  <a:lnTo>
                    <a:pt x="587" y="366"/>
                  </a:lnTo>
                  <a:lnTo>
                    <a:pt x="650" y="315"/>
                  </a:lnTo>
                  <a:lnTo>
                    <a:pt x="767" y="459"/>
                  </a:lnTo>
                  <a:lnTo>
                    <a:pt x="714" y="517"/>
                  </a:lnTo>
                  <a:lnTo>
                    <a:pt x="770" y="702"/>
                  </a:lnTo>
                  <a:close/>
                </a:path>
              </a:pathLst>
            </a:custGeom>
            <a:solidFill>
              <a:schemeClr val="bg1">
                <a:lumMod val="85000"/>
              </a:schemeClr>
            </a:solidFill>
            <a:ln w="19050" cmpd="sng">
              <a:solidFill>
                <a:schemeClr val="bg1"/>
              </a:solidFill>
              <a:round/>
              <a:headEnd/>
              <a:tailEnd/>
            </a:ln>
            <a:effectLst/>
          </p:spPr>
          <p:txBody>
            <a:bodyPr/>
            <a:lstStyle/>
            <a:p>
              <a:endParaRPr lang="nl-NL" b="1"/>
            </a:p>
          </p:txBody>
        </p:sp>
        <p:sp>
          <p:nvSpPr>
            <p:cNvPr id="176" name="bi_wijk_6">
              <a:extLst>
                <a:ext uri="{FF2B5EF4-FFF2-40B4-BE49-F238E27FC236}">
                  <a16:creationId xmlns:a16="http://schemas.microsoft.com/office/drawing/2014/main" id="{DD762DAE-5CA3-41CA-BF5E-FF0E61DB7155}"/>
                </a:ext>
              </a:extLst>
            </p:cNvPr>
            <p:cNvSpPr>
              <a:spLocks noChangeAspect="1"/>
            </p:cNvSpPr>
            <p:nvPr/>
          </p:nvSpPr>
          <p:spPr bwMode="auto">
            <a:xfrm>
              <a:off x="5149305" y="2817812"/>
              <a:ext cx="569912" cy="762000"/>
            </a:xfrm>
            <a:custGeom>
              <a:avLst/>
              <a:gdLst>
                <a:gd name="T0" fmla="*/ 108 w 330"/>
                <a:gd name="T1" fmla="*/ 24 h 441"/>
                <a:gd name="T2" fmla="*/ 177 w 330"/>
                <a:gd name="T3" fmla="*/ 42 h 441"/>
                <a:gd name="T4" fmla="*/ 195 w 330"/>
                <a:gd name="T5" fmla="*/ 12 h 441"/>
                <a:gd name="T6" fmla="*/ 228 w 330"/>
                <a:gd name="T7" fmla="*/ 21 h 441"/>
                <a:gd name="T8" fmla="*/ 282 w 330"/>
                <a:gd name="T9" fmla="*/ 0 h 441"/>
                <a:gd name="T10" fmla="*/ 283 w 330"/>
                <a:gd name="T11" fmla="*/ 67 h 441"/>
                <a:gd name="T12" fmla="*/ 306 w 330"/>
                <a:gd name="T13" fmla="*/ 114 h 441"/>
                <a:gd name="T14" fmla="*/ 288 w 330"/>
                <a:gd name="T15" fmla="*/ 135 h 441"/>
                <a:gd name="T16" fmla="*/ 303 w 330"/>
                <a:gd name="T17" fmla="*/ 237 h 441"/>
                <a:gd name="T18" fmla="*/ 330 w 330"/>
                <a:gd name="T19" fmla="*/ 303 h 441"/>
                <a:gd name="T20" fmla="*/ 285 w 330"/>
                <a:gd name="T21" fmla="*/ 327 h 441"/>
                <a:gd name="T22" fmla="*/ 267 w 330"/>
                <a:gd name="T23" fmla="*/ 390 h 441"/>
                <a:gd name="T24" fmla="*/ 243 w 330"/>
                <a:gd name="T25" fmla="*/ 387 h 441"/>
                <a:gd name="T26" fmla="*/ 222 w 330"/>
                <a:gd name="T27" fmla="*/ 441 h 441"/>
                <a:gd name="T28" fmla="*/ 165 w 330"/>
                <a:gd name="T29" fmla="*/ 429 h 441"/>
                <a:gd name="T30" fmla="*/ 120 w 330"/>
                <a:gd name="T31" fmla="*/ 393 h 441"/>
                <a:gd name="T32" fmla="*/ 0 w 330"/>
                <a:gd name="T33" fmla="*/ 174 h 441"/>
                <a:gd name="T34" fmla="*/ 3 w 330"/>
                <a:gd name="T35" fmla="*/ 96 h 441"/>
                <a:gd name="T36" fmla="*/ 108 w 330"/>
                <a:gd name="T37" fmla="*/ 24 h 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0" h="441">
                  <a:moveTo>
                    <a:pt x="108" y="24"/>
                  </a:moveTo>
                  <a:lnTo>
                    <a:pt x="177" y="42"/>
                  </a:lnTo>
                  <a:lnTo>
                    <a:pt x="195" y="12"/>
                  </a:lnTo>
                  <a:lnTo>
                    <a:pt x="228" y="21"/>
                  </a:lnTo>
                  <a:lnTo>
                    <a:pt x="282" y="0"/>
                  </a:lnTo>
                  <a:lnTo>
                    <a:pt x="283" y="67"/>
                  </a:lnTo>
                  <a:lnTo>
                    <a:pt x="306" y="114"/>
                  </a:lnTo>
                  <a:lnTo>
                    <a:pt x="288" y="135"/>
                  </a:lnTo>
                  <a:lnTo>
                    <a:pt x="303" y="237"/>
                  </a:lnTo>
                  <a:lnTo>
                    <a:pt x="330" y="303"/>
                  </a:lnTo>
                  <a:lnTo>
                    <a:pt x="285" y="327"/>
                  </a:lnTo>
                  <a:lnTo>
                    <a:pt x="267" y="390"/>
                  </a:lnTo>
                  <a:lnTo>
                    <a:pt x="243" y="387"/>
                  </a:lnTo>
                  <a:lnTo>
                    <a:pt x="222" y="441"/>
                  </a:lnTo>
                  <a:lnTo>
                    <a:pt x="165" y="429"/>
                  </a:lnTo>
                  <a:lnTo>
                    <a:pt x="120" y="393"/>
                  </a:lnTo>
                  <a:lnTo>
                    <a:pt x="0" y="174"/>
                  </a:lnTo>
                  <a:lnTo>
                    <a:pt x="3" y="96"/>
                  </a:lnTo>
                  <a:lnTo>
                    <a:pt x="108" y="24"/>
                  </a:lnTo>
                  <a:close/>
                </a:path>
              </a:pathLst>
            </a:custGeom>
            <a:solidFill>
              <a:schemeClr val="bg2">
                <a:lumMod val="50000"/>
              </a:schemeClr>
            </a:solidFill>
            <a:ln w="19050" cmpd="sng">
              <a:solidFill>
                <a:schemeClr val="bg1"/>
              </a:solidFill>
              <a:round/>
              <a:headEnd/>
              <a:tailEnd/>
            </a:ln>
            <a:effectLst/>
          </p:spPr>
          <p:txBody>
            <a:bodyPr/>
            <a:lstStyle/>
            <a:p>
              <a:endParaRPr lang="nl-NL" b="1" dirty="0"/>
            </a:p>
          </p:txBody>
        </p:sp>
        <p:sp>
          <p:nvSpPr>
            <p:cNvPr id="177" name="bi_wijk_7">
              <a:extLst>
                <a:ext uri="{FF2B5EF4-FFF2-40B4-BE49-F238E27FC236}">
                  <a16:creationId xmlns:a16="http://schemas.microsoft.com/office/drawing/2014/main" id="{DB351F21-EFE0-461B-829E-16075B19EE17}"/>
                </a:ext>
              </a:extLst>
            </p:cNvPr>
            <p:cNvSpPr>
              <a:spLocks noChangeAspect="1"/>
            </p:cNvSpPr>
            <p:nvPr/>
          </p:nvSpPr>
          <p:spPr bwMode="auto">
            <a:xfrm>
              <a:off x="5231855" y="3595687"/>
              <a:ext cx="1042987" cy="1062038"/>
            </a:xfrm>
            <a:custGeom>
              <a:avLst/>
              <a:gdLst>
                <a:gd name="T0" fmla="*/ 0 w 603"/>
                <a:gd name="T1" fmla="*/ 480 h 615"/>
                <a:gd name="T2" fmla="*/ 78 w 603"/>
                <a:gd name="T3" fmla="*/ 501 h 615"/>
                <a:gd name="T4" fmla="*/ 144 w 603"/>
                <a:gd name="T5" fmla="*/ 570 h 615"/>
                <a:gd name="T6" fmla="*/ 207 w 603"/>
                <a:gd name="T7" fmla="*/ 549 h 615"/>
                <a:gd name="T8" fmla="*/ 510 w 603"/>
                <a:gd name="T9" fmla="*/ 615 h 615"/>
                <a:gd name="T10" fmla="*/ 567 w 603"/>
                <a:gd name="T11" fmla="*/ 540 h 615"/>
                <a:gd name="T12" fmla="*/ 603 w 603"/>
                <a:gd name="T13" fmla="*/ 519 h 615"/>
                <a:gd name="T14" fmla="*/ 408 w 603"/>
                <a:gd name="T15" fmla="*/ 177 h 615"/>
                <a:gd name="T16" fmla="*/ 327 w 603"/>
                <a:gd name="T17" fmla="*/ 111 h 615"/>
                <a:gd name="T18" fmla="*/ 168 w 603"/>
                <a:gd name="T19" fmla="*/ 0 h 615"/>
                <a:gd name="T20" fmla="*/ 15 w 603"/>
                <a:gd name="T21" fmla="*/ 414 h 615"/>
                <a:gd name="T22" fmla="*/ 0 w 603"/>
                <a:gd name="T23" fmla="*/ 480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03" h="615">
                  <a:moveTo>
                    <a:pt x="0" y="480"/>
                  </a:moveTo>
                  <a:lnTo>
                    <a:pt x="78" y="501"/>
                  </a:lnTo>
                  <a:lnTo>
                    <a:pt x="144" y="570"/>
                  </a:lnTo>
                  <a:lnTo>
                    <a:pt x="207" y="549"/>
                  </a:lnTo>
                  <a:lnTo>
                    <a:pt x="510" y="615"/>
                  </a:lnTo>
                  <a:lnTo>
                    <a:pt x="567" y="540"/>
                  </a:lnTo>
                  <a:lnTo>
                    <a:pt x="603" y="519"/>
                  </a:lnTo>
                  <a:lnTo>
                    <a:pt x="408" y="177"/>
                  </a:lnTo>
                  <a:lnTo>
                    <a:pt x="327" y="111"/>
                  </a:lnTo>
                  <a:lnTo>
                    <a:pt x="168" y="0"/>
                  </a:lnTo>
                  <a:lnTo>
                    <a:pt x="15" y="414"/>
                  </a:lnTo>
                  <a:lnTo>
                    <a:pt x="0" y="480"/>
                  </a:lnTo>
                  <a:close/>
                </a:path>
              </a:pathLst>
            </a:custGeom>
            <a:solidFill>
              <a:srgbClr val="D9D9D9"/>
            </a:solidFill>
            <a:ln w="19050" cmpd="sng">
              <a:solidFill>
                <a:schemeClr val="bg1"/>
              </a:solidFill>
              <a:round/>
              <a:headEnd/>
              <a:tailEnd/>
            </a:ln>
            <a:effectLst/>
          </p:spPr>
          <p:txBody>
            <a:bodyPr/>
            <a:lstStyle/>
            <a:p>
              <a:endParaRPr lang="nl-NL" b="1" dirty="0"/>
            </a:p>
          </p:txBody>
        </p:sp>
        <p:sp>
          <p:nvSpPr>
            <p:cNvPr id="178" name="bi_wijk_1">
              <a:extLst>
                <a:ext uri="{FF2B5EF4-FFF2-40B4-BE49-F238E27FC236}">
                  <a16:creationId xmlns:a16="http://schemas.microsoft.com/office/drawing/2014/main" id="{D11466CC-CEA7-4076-A9A0-F91E056F8CF7}"/>
                </a:ext>
              </a:extLst>
            </p:cNvPr>
            <p:cNvSpPr>
              <a:spLocks noChangeAspect="1"/>
            </p:cNvSpPr>
            <p:nvPr/>
          </p:nvSpPr>
          <p:spPr bwMode="auto">
            <a:xfrm>
              <a:off x="3330030" y="1500187"/>
              <a:ext cx="1819275" cy="2103438"/>
            </a:xfrm>
            <a:custGeom>
              <a:avLst/>
              <a:gdLst>
                <a:gd name="T0" fmla="*/ 682 w 1053"/>
                <a:gd name="T1" fmla="*/ 1213 h 1217"/>
                <a:gd name="T2" fmla="*/ 847 w 1053"/>
                <a:gd name="T3" fmla="*/ 1156 h 1217"/>
                <a:gd name="T4" fmla="*/ 970 w 1053"/>
                <a:gd name="T5" fmla="*/ 988 h 1217"/>
                <a:gd name="T6" fmla="*/ 1051 w 1053"/>
                <a:gd name="T7" fmla="*/ 928 h 1217"/>
                <a:gd name="T8" fmla="*/ 1053 w 1053"/>
                <a:gd name="T9" fmla="*/ 864 h 1217"/>
                <a:gd name="T10" fmla="*/ 927 w 1053"/>
                <a:gd name="T11" fmla="*/ 765 h 1217"/>
                <a:gd name="T12" fmla="*/ 630 w 1053"/>
                <a:gd name="T13" fmla="*/ 480 h 1217"/>
                <a:gd name="T14" fmla="*/ 588 w 1053"/>
                <a:gd name="T15" fmla="*/ 375 h 1217"/>
                <a:gd name="T16" fmla="*/ 393 w 1053"/>
                <a:gd name="T17" fmla="*/ 177 h 1217"/>
                <a:gd name="T18" fmla="*/ 195 w 1053"/>
                <a:gd name="T19" fmla="*/ 0 h 1217"/>
                <a:gd name="T20" fmla="*/ 90 w 1053"/>
                <a:gd name="T21" fmla="*/ 129 h 1217"/>
                <a:gd name="T22" fmla="*/ 0 w 1053"/>
                <a:gd name="T23" fmla="*/ 324 h 1217"/>
                <a:gd name="T24" fmla="*/ 88 w 1053"/>
                <a:gd name="T25" fmla="*/ 361 h 1217"/>
                <a:gd name="T26" fmla="*/ 405 w 1053"/>
                <a:gd name="T27" fmla="*/ 564 h 1217"/>
                <a:gd name="T28" fmla="*/ 501 w 1053"/>
                <a:gd name="T29" fmla="*/ 738 h 1217"/>
                <a:gd name="T30" fmla="*/ 621 w 1053"/>
                <a:gd name="T31" fmla="*/ 756 h 1217"/>
                <a:gd name="T32" fmla="*/ 652 w 1053"/>
                <a:gd name="T33" fmla="*/ 1072 h 1217"/>
                <a:gd name="T34" fmla="*/ 683 w 1053"/>
                <a:gd name="T35" fmla="*/ 1217 h 1217"/>
                <a:gd name="T36" fmla="*/ 682 w 1053"/>
                <a:gd name="T37" fmla="*/ 1213 h 1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53" h="1217">
                  <a:moveTo>
                    <a:pt x="682" y="1213"/>
                  </a:moveTo>
                  <a:lnTo>
                    <a:pt x="847" y="1156"/>
                  </a:lnTo>
                  <a:lnTo>
                    <a:pt x="970" y="988"/>
                  </a:lnTo>
                  <a:lnTo>
                    <a:pt x="1051" y="928"/>
                  </a:lnTo>
                  <a:lnTo>
                    <a:pt x="1053" y="864"/>
                  </a:lnTo>
                  <a:lnTo>
                    <a:pt x="927" y="765"/>
                  </a:lnTo>
                  <a:lnTo>
                    <a:pt x="630" y="480"/>
                  </a:lnTo>
                  <a:lnTo>
                    <a:pt x="588" y="375"/>
                  </a:lnTo>
                  <a:lnTo>
                    <a:pt x="393" y="177"/>
                  </a:lnTo>
                  <a:lnTo>
                    <a:pt x="195" y="0"/>
                  </a:lnTo>
                  <a:lnTo>
                    <a:pt x="90" y="129"/>
                  </a:lnTo>
                  <a:lnTo>
                    <a:pt x="0" y="324"/>
                  </a:lnTo>
                  <a:lnTo>
                    <a:pt x="88" y="361"/>
                  </a:lnTo>
                  <a:lnTo>
                    <a:pt x="405" y="564"/>
                  </a:lnTo>
                  <a:lnTo>
                    <a:pt x="501" y="738"/>
                  </a:lnTo>
                  <a:lnTo>
                    <a:pt x="621" y="756"/>
                  </a:lnTo>
                  <a:lnTo>
                    <a:pt x="652" y="1072"/>
                  </a:lnTo>
                  <a:lnTo>
                    <a:pt x="683" y="1217"/>
                  </a:lnTo>
                  <a:lnTo>
                    <a:pt x="682" y="1213"/>
                  </a:lnTo>
                  <a:close/>
                </a:path>
              </a:pathLst>
            </a:custGeom>
            <a:solidFill>
              <a:schemeClr val="bg1">
                <a:lumMod val="85000"/>
              </a:schemeClr>
            </a:solidFill>
            <a:ln w="19050" cmpd="sng">
              <a:solidFill>
                <a:schemeClr val="bg1"/>
              </a:solidFill>
              <a:round/>
              <a:headEnd/>
              <a:tailEnd/>
            </a:ln>
            <a:effectLst/>
          </p:spPr>
          <p:txBody>
            <a:bodyPr/>
            <a:lstStyle/>
            <a:p>
              <a:endParaRPr lang="nl-NL" b="1"/>
            </a:p>
          </p:txBody>
        </p:sp>
        <p:sp>
          <p:nvSpPr>
            <p:cNvPr id="179" name="bi_wijk_4">
              <a:extLst>
                <a:ext uri="{FF2B5EF4-FFF2-40B4-BE49-F238E27FC236}">
                  <a16:creationId xmlns:a16="http://schemas.microsoft.com/office/drawing/2014/main" id="{CFD3C838-D1ED-4E4A-BE47-A87D589C2094}"/>
                </a:ext>
              </a:extLst>
            </p:cNvPr>
            <p:cNvSpPr>
              <a:spLocks noChangeAspect="1"/>
            </p:cNvSpPr>
            <p:nvPr/>
          </p:nvSpPr>
          <p:spPr bwMode="auto">
            <a:xfrm>
              <a:off x="5238205" y="2128837"/>
              <a:ext cx="1279525" cy="817563"/>
            </a:xfrm>
            <a:custGeom>
              <a:avLst/>
              <a:gdLst>
                <a:gd name="T0" fmla="*/ 225 w 741"/>
                <a:gd name="T1" fmla="*/ 474 h 474"/>
                <a:gd name="T2" fmla="*/ 351 w 741"/>
                <a:gd name="T3" fmla="*/ 453 h 474"/>
                <a:gd name="T4" fmla="*/ 456 w 741"/>
                <a:gd name="T5" fmla="*/ 453 h 474"/>
                <a:gd name="T6" fmla="*/ 666 w 741"/>
                <a:gd name="T7" fmla="*/ 399 h 474"/>
                <a:gd name="T8" fmla="*/ 654 w 741"/>
                <a:gd name="T9" fmla="*/ 372 h 474"/>
                <a:gd name="T10" fmla="*/ 741 w 741"/>
                <a:gd name="T11" fmla="*/ 186 h 474"/>
                <a:gd name="T12" fmla="*/ 576 w 741"/>
                <a:gd name="T13" fmla="*/ 105 h 474"/>
                <a:gd name="T14" fmla="*/ 543 w 741"/>
                <a:gd name="T15" fmla="*/ 0 h 474"/>
                <a:gd name="T16" fmla="*/ 54 w 741"/>
                <a:gd name="T17" fmla="*/ 180 h 474"/>
                <a:gd name="T18" fmla="*/ 0 w 741"/>
                <a:gd name="T19" fmla="*/ 228 h 474"/>
                <a:gd name="T20" fmla="*/ 54 w 741"/>
                <a:gd name="T21" fmla="*/ 423 h 474"/>
                <a:gd name="T22" fmla="*/ 129 w 741"/>
                <a:gd name="T23" fmla="*/ 438 h 474"/>
                <a:gd name="T24" fmla="*/ 141 w 741"/>
                <a:gd name="T25" fmla="*/ 411 h 474"/>
                <a:gd name="T26" fmla="*/ 180 w 741"/>
                <a:gd name="T27" fmla="*/ 417 h 474"/>
                <a:gd name="T28" fmla="*/ 231 w 741"/>
                <a:gd name="T29" fmla="*/ 399 h 474"/>
                <a:gd name="T30" fmla="*/ 225 w 741"/>
                <a:gd name="T31" fmla="*/ 474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41" h="474">
                  <a:moveTo>
                    <a:pt x="225" y="474"/>
                  </a:moveTo>
                  <a:lnTo>
                    <a:pt x="351" y="453"/>
                  </a:lnTo>
                  <a:lnTo>
                    <a:pt x="456" y="453"/>
                  </a:lnTo>
                  <a:lnTo>
                    <a:pt x="666" y="399"/>
                  </a:lnTo>
                  <a:lnTo>
                    <a:pt x="654" y="372"/>
                  </a:lnTo>
                  <a:lnTo>
                    <a:pt x="741" y="186"/>
                  </a:lnTo>
                  <a:lnTo>
                    <a:pt x="576" y="105"/>
                  </a:lnTo>
                  <a:lnTo>
                    <a:pt x="543" y="0"/>
                  </a:lnTo>
                  <a:lnTo>
                    <a:pt x="54" y="180"/>
                  </a:lnTo>
                  <a:lnTo>
                    <a:pt x="0" y="228"/>
                  </a:lnTo>
                  <a:lnTo>
                    <a:pt x="54" y="423"/>
                  </a:lnTo>
                  <a:lnTo>
                    <a:pt x="129" y="438"/>
                  </a:lnTo>
                  <a:lnTo>
                    <a:pt x="141" y="411"/>
                  </a:lnTo>
                  <a:lnTo>
                    <a:pt x="180" y="417"/>
                  </a:lnTo>
                  <a:lnTo>
                    <a:pt x="231" y="399"/>
                  </a:lnTo>
                  <a:lnTo>
                    <a:pt x="225" y="474"/>
                  </a:lnTo>
                  <a:close/>
                </a:path>
              </a:pathLst>
            </a:custGeom>
            <a:solidFill>
              <a:schemeClr val="bg1">
                <a:lumMod val="85000"/>
              </a:schemeClr>
            </a:solidFill>
            <a:ln w="19050" cmpd="sng">
              <a:solidFill>
                <a:schemeClr val="bg1"/>
              </a:solidFill>
              <a:round/>
              <a:headEnd/>
              <a:tailEnd/>
            </a:ln>
            <a:effectLst/>
          </p:spPr>
          <p:txBody>
            <a:bodyPr/>
            <a:lstStyle/>
            <a:p>
              <a:endParaRPr lang="nl-NL" b="1"/>
            </a:p>
          </p:txBody>
        </p:sp>
        <p:sp>
          <p:nvSpPr>
            <p:cNvPr id="180" name="bi_wijk_5">
              <a:extLst>
                <a:ext uri="{FF2B5EF4-FFF2-40B4-BE49-F238E27FC236}">
                  <a16:creationId xmlns:a16="http://schemas.microsoft.com/office/drawing/2014/main" id="{A763B787-5A6E-4835-986D-89675DAA41B5}"/>
                </a:ext>
              </a:extLst>
            </p:cNvPr>
            <p:cNvSpPr>
              <a:spLocks noChangeAspect="1"/>
            </p:cNvSpPr>
            <p:nvPr/>
          </p:nvSpPr>
          <p:spPr bwMode="auto">
            <a:xfrm>
              <a:off x="5527130" y="2825710"/>
              <a:ext cx="1825624" cy="1663700"/>
            </a:xfrm>
            <a:custGeom>
              <a:avLst/>
              <a:gdLst>
                <a:gd name="T0" fmla="*/ 699 w 1150"/>
                <a:gd name="T1" fmla="*/ 118 h 1048"/>
                <a:gd name="T2" fmla="*/ 598 w 1150"/>
                <a:gd name="T3" fmla="*/ 98 h 1048"/>
                <a:gd name="T4" fmla="*/ 546 w 1150"/>
                <a:gd name="T5" fmla="*/ 0 h 1048"/>
                <a:gd name="T6" fmla="*/ 314 w 1150"/>
                <a:gd name="T7" fmla="*/ 62 h 1048"/>
                <a:gd name="T8" fmla="*/ 216 w 1150"/>
                <a:gd name="T9" fmla="*/ 59 h 1048"/>
                <a:gd name="T10" fmla="*/ 73 w 1150"/>
                <a:gd name="T11" fmla="*/ 83 h 1048"/>
                <a:gd name="T12" fmla="*/ 99 w 1150"/>
                <a:gd name="T13" fmla="*/ 128 h 1048"/>
                <a:gd name="T14" fmla="*/ 79 w 1150"/>
                <a:gd name="T15" fmla="*/ 151 h 1048"/>
                <a:gd name="T16" fmla="*/ 96 w 1150"/>
                <a:gd name="T17" fmla="*/ 262 h 1048"/>
                <a:gd name="T18" fmla="*/ 125 w 1150"/>
                <a:gd name="T19" fmla="*/ 334 h 1048"/>
                <a:gd name="T20" fmla="*/ 76 w 1150"/>
                <a:gd name="T21" fmla="*/ 360 h 1048"/>
                <a:gd name="T22" fmla="*/ 57 w 1150"/>
                <a:gd name="T23" fmla="*/ 429 h 1048"/>
                <a:gd name="T24" fmla="*/ 13 w 1150"/>
                <a:gd name="T25" fmla="*/ 424 h 1048"/>
                <a:gd name="T26" fmla="*/ 0 w 1150"/>
                <a:gd name="T27" fmla="*/ 496 h 1048"/>
                <a:gd name="T28" fmla="*/ 176 w 1150"/>
                <a:gd name="T29" fmla="*/ 620 h 1048"/>
                <a:gd name="T30" fmla="*/ 261 w 1150"/>
                <a:gd name="T31" fmla="*/ 692 h 1048"/>
                <a:gd name="T32" fmla="*/ 467 w 1150"/>
                <a:gd name="T33" fmla="*/ 1048 h 1048"/>
                <a:gd name="T34" fmla="*/ 549 w 1150"/>
                <a:gd name="T35" fmla="*/ 1019 h 1048"/>
                <a:gd name="T36" fmla="*/ 549 w 1150"/>
                <a:gd name="T37" fmla="*/ 881 h 1048"/>
                <a:gd name="T38" fmla="*/ 585 w 1150"/>
                <a:gd name="T39" fmla="*/ 787 h 1048"/>
                <a:gd name="T40" fmla="*/ 526 w 1150"/>
                <a:gd name="T41" fmla="*/ 741 h 1048"/>
                <a:gd name="T42" fmla="*/ 539 w 1150"/>
                <a:gd name="T43" fmla="*/ 656 h 1048"/>
                <a:gd name="T44" fmla="*/ 598 w 1150"/>
                <a:gd name="T45" fmla="*/ 526 h 1048"/>
                <a:gd name="T46" fmla="*/ 601 w 1150"/>
                <a:gd name="T47" fmla="*/ 447 h 1048"/>
                <a:gd name="T48" fmla="*/ 634 w 1150"/>
                <a:gd name="T49" fmla="*/ 503 h 1048"/>
                <a:gd name="T50" fmla="*/ 699 w 1150"/>
                <a:gd name="T51" fmla="*/ 542 h 1048"/>
                <a:gd name="T52" fmla="*/ 771 w 1150"/>
                <a:gd name="T53" fmla="*/ 503 h 1048"/>
                <a:gd name="T54" fmla="*/ 876 w 1150"/>
                <a:gd name="T55" fmla="*/ 516 h 1048"/>
                <a:gd name="T56" fmla="*/ 938 w 1150"/>
                <a:gd name="T57" fmla="*/ 562 h 1048"/>
                <a:gd name="T58" fmla="*/ 1150 w 1150"/>
                <a:gd name="T59" fmla="*/ 529 h 1048"/>
                <a:gd name="T60" fmla="*/ 1111 w 1150"/>
                <a:gd name="T61" fmla="*/ 310 h 1048"/>
                <a:gd name="T62" fmla="*/ 1055 w 1150"/>
                <a:gd name="T63" fmla="*/ 304 h 1048"/>
                <a:gd name="T64" fmla="*/ 1006 w 1150"/>
                <a:gd name="T65" fmla="*/ 134 h 1048"/>
                <a:gd name="T66" fmla="*/ 977 w 1150"/>
                <a:gd name="T67" fmla="*/ 134 h 1048"/>
                <a:gd name="T68" fmla="*/ 951 w 1150"/>
                <a:gd name="T69" fmla="*/ 131 h 1048"/>
                <a:gd name="T70" fmla="*/ 921 w 1150"/>
                <a:gd name="T71" fmla="*/ 127 h 1048"/>
                <a:gd name="T72" fmla="*/ 699 w 1150"/>
                <a:gd name="T73" fmla="*/ 118 h 10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50" h="1048">
                  <a:moveTo>
                    <a:pt x="699" y="118"/>
                  </a:moveTo>
                  <a:lnTo>
                    <a:pt x="598" y="98"/>
                  </a:lnTo>
                  <a:lnTo>
                    <a:pt x="546" y="0"/>
                  </a:lnTo>
                  <a:lnTo>
                    <a:pt x="314" y="62"/>
                  </a:lnTo>
                  <a:lnTo>
                    <a:pt x="216" y="59"/>
                  </a:lnTo>
                  <a:lnTo>
                    <a:pt x="73" y="83"/>
                  </a:lnTo>
                  <a:lnTo>
                    <a:pt x="99" y="128"/>
                  </a:lnTo>
                  <a:lnTo>
                    <a:pt x="79" y="151"/>
                  </a:lnTo>
                  <a:lnTo>
                    <a:pt x="96" y="262"/>
                  </a:lnTo>
                  <a:lnTo>
                    <a:pt x="125" y="334"/>
                  </a:lnTo>
                  <a:lnTo>
                    <a:pt x="76" y="360"/>
                  </a:lnTo>
                  <a:lnTo>
                    <a:pt x="57" y="429"/>
                  </a:lnTo>
                  <a:lnTo>
                    <a:pt x="13" y="424"/>
                  </a:lnTo>
                  <a:lnTo>
                    <a:pt x="0" y="496"/>
                  </a:lnTo>
                  <a:lnTo>
                    <a:pt x="176" y="620"/>
                  </a:lnTo>
                  <a:lnTo>
                    <a:pt x="261" y="692"/>
                  </a:lnTo>
                  <a:lnTo>
                    <a:pt x="467" y="1048"/>
                  </a:lnTo>
                  <a:lnTo>
                    <a:pt x="549" y="1019"/>
                  </a:lnTo>
                  <a:lnTo>
                    <a:pt x="549" y="881"/>
                  </a:lnTo>
                  <a:lnTo>
                    <a:pt x="585" y="787"/>
                  </a:lnTo>
                  <a:lnTo>
                    <a:pt x="526" y="741"/>
                  </a:lnTo>
                  <a:lnTo>
                    <a:pt x="539" y="656"/>
                  </a:lnTo>
                  <a:lnTo>
                    <a:pt x="598" y="526"/>
                  </a:lnTo>
                  <a:lnTo>
                    <a:pt x="601" y="447"/>
                  </a:lnTo>
                  <a:lnTo>
                    <a:pt x="634" y="503"/>
                  </a:lnTo>
                  <a:lnTo>
                    <a:pt x="699" y="542"/>
                  </a:lnTo>
                  <a:lnTo>
                    <a:pt x="771" y="503"/>
                  </a:lnTo>
                  <a:lnTo>
                    <a:pt x="876" y="516"/>
                  </a:lnTo>
                  <a:lnTo>
                    <a:pt x="938" y="562"/>
                  </a:lnTo>
                  <a:lnTo>
                    <a:pt x="1150" y="529"/>
                  </a:lnTo>
                  <a:lnTo>
                    <a:pt x="1111" y="310"/>
                  </a:lnTo>
                  <a:lnTo>
                    <a:pt x="1055" y="304"/>
                  </a:lnTo>
                  <a:lnTo>
                    <a:pt x="1006" y="134"/>
                  </a:lnTo>
                  <a:lnTo>
                    <a:pt x="977" y="134"/>
                  </a:lnTo>
                  <a:lnTo>
                    <a:pt x="951" y="131"/>
                  </a:lnTo>
                  <a:lnTo>
                    <a:pt x="921" y="127"/>
                  </a:lnTo>
                  <a:lnTo>
                    <a:pt x="699" y="118"/>
                  </a:lnTo>
                  <a:close/>
                </a:path>
              </a:pathLst>
            </a:custGeom>
            <a:solidFill>
              <a:schemeClr val="bg1">
                <a:lumMod val="85000"/>
              </a:schemeClr>
            </a:solidFill>
            <a:ln w="19050" cmpd="sng">
              <a:solidFill>
                <a:schemeClr val="bg1"/>
              </a:solidFill>
              <a:round/>
              <a:headEnd/>
              <a:tailEnd/>
            </a:ln>
            <a:effectLst/>
          </p:spPr>
          <p:txBody>
            <a:bodyPr/>
            <a:lstStyle/>
            <a:p>
              <a:endParaRPr lang="nl-NL" b="1"/>
            </a:p>
          </p:txBody>
        </p:sp>
        <p:sp>
          <p:nvSpPr>
            <p:cNvPr id="181" name="bi_wijk_3">
              <a:extLst>
                <a:ext uri="{FF2B5EF4-FFF2-40B4-BE49-F238E27FC236}">
                  <a16:creationId xmlns:a16="http://schemas.microsoft.com/office/drawing/2014/main" id="{E13F03C1-41CA-4C59-A1ED-5CD7D364AE4D}"/>
                </a:ext>
              </a:extLst>
            </p:cNvPr>
            <p:cNvSpPr>
              <a:spLocks noChangeAspect="1"/>
            </p:cNvSpPr>
            <p:nvPr/>
          </p:nvSpPr>
          <p:spPr bwMode="auto">
            <a:xfrm>
              <a:off x="4299992" y="1298575"/>
              <a:ext cx="1911350" cy="1147762"/>
            </a:xfrm>
            <a:custGeom>
              <a:avLst/>
              <a:gdLst>
                <a:gd name="T0" fmla="*/ 1204 w 1204"/>
                <a:gd name="T1" fmla="*/ 428 h 723"/>
                <a:gd name="T2" fmla="*/ 1135 w 1204"/>
                <a:gd name="T3" fmla="*/ 372 h 723"/>
                <a:gd name="T4" fmla="*/ 1044 w 1204"/>
                <a:gd name="T5" fmla="*/ 376 h 723"/>
                <a:gd name="T6" fmla="*/ 838 w 1204"/>
                <a:gd name="T7" fmla="*/ 278 h 723"/>
                <a:gd name="T8" fmla="*/ 538 w 1204"/>
                <a:gd name="T9" fmla="*/ 65 h 723"/>
                <a:gd name="T10" fmla="*/ 469 w 1204"/>
                <a:gd name="T11" fmla="*/ 147 h 723"/>
                <a:gd name="T12" fmla="*/ 237 w 1204"/>
                <a:gd name="T13" fmla="*/ 0 h 723"/>
                <a:gd name="T14" fmla="*/ 133 w 1204"/>
                <a:gd name="T15" fmla="*/ 114 h 723"/>
                <a:gd name="T16" fmla="*/ 0 w 1204"/>
                <a:gd name="T17" fmla="*/ 262 h 723"/>
                <a:gd name="T18" fmla="*/ 98 w 1204"/>
                <a:gd name="T19" fmla="*/ 422 h 723"/>
                <a:gd name="T20" fmla="*/ 317 w 1204"/>
                <a:gd name="T21" fmla="*/ 450 h 723"/>
                <a:gd name="T22" fmla="*/ 457 w 1204"/>
                <a:gd name="T23" fmla="*/ 622 h 723"/>
                <a:gd name="T24" fmla="*/ 526 w 1204"/>
                <a:gd name="T25" fmla="*/ 566 h 723"/>
                <a:gd name="T26" fmla="*/ 653 w 1204"/>
                <a:gd name="T27" fmla="*/ 723 h 723"/>
                <a:gd name="T28" fmla="*/ 1188 w 1204"/>
                <a:gd name="T29" fmla="*/ 523 h 723"/>
                <a:gd name="T30" fmla="*/ 1204 w 1204"/>
                <a:gd name="T31" fmla="*/ 428 h 7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04" h="723">
                  <a:moveTo>
                    <a:pt x="1204" y="428"/>
                  </a:moveTo>
                  <a:lnTo>
                    <a:pt x="1135" y="372"/>
                  </a:lnTo>
                  <a:lnTo>
                    <a:pt x="1044" y="376"/>
                  </a:lnTo>
                  <a:lnTo>
                    <a:pt x="838" y="278"/>
                  </a:lnTo>
                  <a:lnTo>
                    <a:pt x="538" y="65"/>
                  </a:lnTo>
                  <a:lnTo>
                    <a:pt x="469" y="147"/>
                  </a:lnTo>
                  <a:lnTo>
                    <a:pt x="237" y="0"/>
                  </a:lnTo>
                  <a:lnTo>
                    <a:pt x="133" y="114"/>
                  </a:lnTo>
                  <a:lnTo>
                    <a:pt x="0" y="262"/>
                  </a:lnTo>
                  <a:lnTo>
                    <a:pt x="98" y="422"/>
                  </a:lnTo>
                  <a:lnTo>
                    <a:pt x="317" y="450"/>
                  </a:lnTo>
                  <a:lnTo>
                    <a:pt x="457" y="622"/>
                  </a:lnTo>
                  <a:lnTo>
                    <a:pt x="526" y="566"/>
                  </a:lnTo>
                  <a:lnTo>
                    <a:pt x="653" y="723"/>
                  </a:lnTo>
                  <a:lnTo>
                    <a:pt x="1188" y="523"/>
                  </a:lnTo>
                  <a:lnTo>
                    <a:pt x="1204" y="428"/>
                  </a:lnTo>
                  <a:close/>
                </a:path>
              </a:pathLst>
            </a:custGeom>
            <a:solidFill>
              <a:schemeClr val="bg1">
                <a:lumMod val="85000"/>
              </a:schemeClr>
            </a:solidFill>
            <a:ln w="19050" cmpd="sng">
              <a:solidFill>
                <a:schemeClr val="bg1"/>
              </a:solidFill>
              <a:round/>
              <a:headEnd/>
              <a:tailEnd/>
            </a:ln>
            <a:effectLst/>
          </p:spPr>
          <p:txBody>
            <a:bodyPr/>
            <a:lstStyle/>
            <a:p>
              <a:endParaRPr lang="nl-NL" b="1"/>
            </a:p>
          </p:txBody>
        </p:sp>
      </p:grpSp>
      <p:pic>
        <p:nvPicPr>
          <p:cNvPr id="67" name="Afbeelding 66" descr="Afbeelding met tekst, illustratie&#10;&#10;Automatisch gegenereerde beschrijving">
            <a:extLst>
              <a:ext uri="{FF2B5EF4-FFF2-40B4-BE49-F238E27FC236}">
                <a16:creationId xmlns:a16="http://schemas.microsoft.com/office/drawing/2014/main" id="{AA614B68-FEF7-4B93-90AD-874D1C2E7CE3}"/>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1018309" y="9458932"/>
            <a:ext cx="861252" cy="214054"/>
          </a:xfrm>
          <a:prstGeom prst="rect">
            <a:avLst/>
          </a:prstGeom>
        </p:spPr>
      </p:pic>
      <p:sp>
        <p:nvSpPr>
          <p:cNvPr id="68" name="Tekstvak 67">
            <a:extLst>
              <a:ext uri="{FF2B5EF4-FFF2-40B4-BE49-F238E27FC236}">
                <a16:creationId xmlns:a16="http://schemas.microsoft.com/office/drawing/2014/main" id="{E0DBF261-C708-4F04-ABBD-E932A4218665}"/>
              </a:ext>
            </a:extLst>
          </p:cNvPr>
          <p:cNvSpPr txBox="1"/>
          <p:nvPr/>
        </p:nvSpPr>
        <p:spPr>
          <a:xfrm>
            <a:off x="4015678" y="396646"/>
            <a:ext cx="2681237" cy="369332"/>
          </a:xfrm>
          <a:prstGeom prst="rect">
            <a:avLst/>
          </a:prstGeom>
          <a:noFill/>
        </p:spPr>
        <p:txBody>
          <a:bodyPr wrap="square" rtlCol="0">
            <a:spAutoFit/>
          </a:bodyPr>
          <a:lstStyle/>
          <a:p>
            <a:pPr algn="r"/>
            <a:r>
              <a:rPr lang="nl-NL" b="1" dirty="0">
                <a:solidFill>
                  <a:schemeClr val="bg1"/>
                </a:solidFill>
                <a:latin typeface="Leelawadee UI Semilight" panose="020B0402040204020203" pitchFamily="34" charset="-34"/>
                <a:cs typeface="Leelawadee UI Semilight" panose="020B0402040204020203" pitchFamily="34" charset="-34"/>
              </a:rPr>
              <a:t>Wijkdata</a:t>
            </a:r>
            <a:r>
              <a:rPr lang="nl-NL" b="1" dirty="0">
                <a:solidFill>
                  <a:schemeClr val="bg1"/>
                </a:solidFill>
              </a:rPr>
              <a:t> - </a:t>
            </a:r>
            <a:r>
              <a:rPr lang="nl-NL" b="1" dirty="0" err="1">
                <a:solidFill>
                  <a:schemeClr val="bg1"/>
                </a:solidFill>
                <a:latin typeface="Leelawadee UI Semilight" panose="020B0402040204020203" pitchFamily="34" charset="-34"/>
                <a:cs typeface="Leelawadee UI Semilight" panose="020B0402040204020203" pitchFamily="34" charset="-34"/>
              </a:rPr>
              <a:t>Wijkdoen</a:t>
            </a:r>
            <a:endParaRPr lang="nl-NL" b="1" dirty="0">
              <a:solidFill>
                <a:schemeClr val="bg1"/>
              </a:solidFill>
              <a:latin typeface="Leelawadee UI Semilight" panose="020B0402040204020203" pitchFamily="34" charset="-34"/>
              <a:cs typeface="Leelawadee UI Semilight" panose="020B0402040204020203" pitchFamily="34" charset="-34"/>
            </a:endParaRPr>
          </a:p>
        </p:txBody>
      </p:sp>
      <p:pic>
        <p:nvPicPr>
          <p:cNvPr id="123" name="Graphic 122" descr="Mannelijk profiel met effen opvulling">
            <a:extLst>
              <a:ext uri="{FF2B5EF4-FFF2-40B4-BE49-F238E27FC236}">
                <a16:creationId xmlns:a16="http://schemas.microsoft.com/office/drawing/2014/main" id="{D121FCD7-1C60-44C3-A4F4-8544072B0374}"/>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4509757" y="1526179"/>
            <a:ext cx="347449" cy="387724"/>
          </a:xfrm>
          <a:prstGeom prst="rect">
            <a:avLst/>
          </a:prstGeom>
        </p:spPr>
      </p:pic>
      <p:pic>
        <p:nvPicPr>
          <p:cNvPr id="108" name="Graphic 107" descr="Schooljongen met effen opvulling">
            <a:extLst>
              <a:ext uri="{FF2B5EF4-FFF2-40B4-BE49-F238E27FC236}">
                <a16:creationId xmlns:a16="http://schemas.microsoft.com/office/drawing/2014/main" id="{47F97DDB-0601-4281-A53D-DE7BEB74D8D6}"/>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4125037" y="3808657"/>
            <a:ext cx="384720" cy="384720"/>
          </a:xfrm>
          <a:prstGeom prst="rect">
            <a:avLst/>
          </a:prstGeom>
        </p:spPr>
      </p:pic>
      <p:graphicFrame>
        <p:nvGraphicFramePr>
          <p:cNvPr id="70" name="Grafiek 69">
            <a:extLst>
              <a:ext uri="{FF2B5EF4-FFF2-40B4-BE49-F238E27FC236}">
                <a16:creationId xmlns:a16="http://schemas.microsoft.com/office/drawing/2014/main" id="{C220C194-96AA-45E9-9C4A-3E093EF5F8FB}"/>
              </a:ext>
            </a:extLst>
          </p:cNvPr>
          <p:cNvGraphicFramePr>
            <a:graphicFrameLocks/>
          </p:cNvGraphicFramePr>
          <p:nvPr>
            <p:extLst>
              <p:ext uri="{D42A27DB-BD31-4B8C-83A1-F6EECF244321}">
                <p14:modId xmlns:p14="http://schemas.microsoft.com/office/powerpoint/2010/main" val="3001966683"/>
              </p:ext>
            </p:extLst>
          </p:nvPr>
        </p:nvGraphicFramePr>
        <p:xfrm>
          <a:off x="157133" y="1678135"/>
          <a:ext cx="2813333" cy="1706551"/>
        </p:xfrm>
        <a:graphic>
          <a:graphicData uri="http://schemas.openxmlformats.org/drawingml/2006/chart">
            <c:chart xmlns:c="http://schemas.openxmlformats.org/drawingml/2006/chart" xmlns:r="http://schemas.openxmlformats.org/officeDocument/2006/relationships" r:id="rId23"/>
          </a:graphicData>
        </a:graphic>
      </p:graphicFrame>
      <p:graphicFrame>
        <p:nvGraphicFramePr>
          <p:cNvPr id="71" name="Grafiek 70">
            <a:extLst>
              <a:ext uri="{FF2B5EF4-FFF2-40B4-BE49-F238E27FC236}">
                <a16:creationId xmlns:a16="http://schemas.microsoft.com/office/drawing/2014/main" id="{8C03FA09-1324-48C4-AE5D-C26E4F06F626}"/>
              </a:ext>
            </a:extLst>
          </p:cNvPr>
          <p:cNvGraphicFramePr>
            <a:graphicFrameLocks/>
          </p:cNvGraphicFramePr>
          <p:nvPr>
            <p:extLst>
              <p:ext uri="{D42A27DB-BD31-4B8C-83A1-F6EECF244321}">
                <p14:modId xmlns:p14="http://schemas.microsoft.com/office/powerpoint/2010/main" val="3425185549"/>
              </p:ext>
            </p:extLst>
          </p:nvPr>
        </p:nvGraphicFramePr>
        <p:xfrm>
          <a:off x="157133" y="3513112"/>
          <a:ext cx="2829975" cy="1526601"/>
        </p:xfrm>
        <a:graphic>
          <a:graphicData uri="http://schemas.openxmlformats.org/drawingml/2006/chart">
            <c:chart xmlns:c="http://schemas.openxmlformats.org/drawingml/2006/chart" xmlns:r="http://schemas.openxmlformats.org/officeDocument/2006/relationships" r:id="rId24"/>
          </a:graphicData>
        </a:graphic>
      </p:graphicFrame>
      <p:sp>
        <p:nvSpPr>
          <p:cNvPr id="72" name="Tekstvak 71">
            <a:extLst>
              <a:ext uri="{FF2B5EF4-FFF2-40B4-BE49-F238E27FC236}">
                <a16:creationId xmlns:a16="http://schemas.microsoft.com/office/drawing/2014/main" id="{69AB6639-14E1-419E-9776-89E086832D22}"/>
              </a:ext>
            </a:extLst>
          </p:cNvPr>
          <p:cNvSpPr txBox="1"/>
          <p:nvPr/>
        </p:nvSpPr>
        <p:spPr>
          <a:xfrm>
            <a:off x="419638" y="3322071"/>
            <a:ext cx="1992239" cy="230832"/>
          </a:xfrm>
          <a:prstGeom prst="rect">
            <a:avLst/>
          </a:prstGeom>
          <a:noFill/>
        </p:spPr>
        <p:txBody>
          <a:bodyPr wrap="square" rtlCol="0">
            <a:spAutoFit/>
          </a:bodyPr>
          <a:lstStyle/>
          <a:p>
            <a:r>
              <a:rPr lang="nl-NL" sz="900" dirty="0">
                <a:solidFill>
                  <a:schemeClr val="bg2">
                    <a:lumMod val="50000"/>
                  </a:schemeClr>
                </a:solidFill>
                <a:latin typeface="Leelawadee UI Semilight" panose="020B0402040204020203" pitchFamily="34" charset="-34"/>
                <a:cs typeface="Leelawadee UI Semilight" panose="020B0402040204020203" pitchFamily="34" charset="-34"/>
              </a:rPr>
              <a:t>Jongvolwassenen (16-25 jaar, 2021)</a:t>
            </a:r>
          </a:p>
        </p:txBody>
      </p:sp>
      <p:pic>
        <p:nvPicPr>
          <p:cNvPr id="73" name="Graphic 72" descr="Vrouw met wandelstok met effen opvulling">
            <a:extLst>
              <a:ext uri="{FF2B5EF4-FFF2-40B4-BE49-F238E27FC236}">
                <a16:creationId xmlns:a16="http://schemas.microsoft.com/office/drawing/2014/main" id="{C4ADF524-1EA9-4ED2-A62E-F723BD1C584C}"/>
              </a:ext>
            </a:extLst>
          </p:cNvPr>
          <p:cNvPicPr>
            <a:picLocks noChangeAspect="1"/>
          </p:cNvPicPr>
          <p:nvPr/>
        </p:nvPicPr>
        <p:blipFill>
          <a:blip r:embed="rId25">
            <a:extLst>
              <a:ext uri="{28A0092B-C50C-407E-A947-70E740481C1C}">
                <a14:useLocalDpi xmlns:a14="http://schemas.microsoft.com/office/drawing/2010/main" val="0"/>
              </a:ext>
              <a:ext uri="{96DAC541-7B7A-43D3-8B79-37D633B846F1}">
                <asvg:svgBlip xmlns:asvg="http://schemas.microsoft.com/office/drawing/2016/SVG/main" r:embed="rId26"/>
              </a:ext>
            </a:extLst>
          </a:blip>
          <a:stretch>
            <a:fillRect/>
          </a:stretch>
        </p:blipFill>
        <p:spPr>
          <a:xfrm>
            <a:off x="6231841" y="1600284"/>
            <a:ext cx="457200" cy="457200"/>
          </a:xfrm>
          <a:prstGeom prst="rect">
            <a:avLst/>
          </a:prstGeom>
        </p:spPr>
      </p:pic>
      <p:graphicFrame>
        <p:nvGraphicFramePr>
          <p:cNvPr id="74" name="Grafiek 73">
            <a:extLst>
              <a:ext uri="{FF2B5EF4-FFF2-40B4-BE49-F238E27FC236}">
                <a16:creationId xmlns:a16="http://schemas.microsoft.com/office/drawing/2014/main" id="{69B5CB94-816D-482C-B177-A105460F935E}"/>
              </a:ext>
            </a:extLst>
          </p:cNvPr>
          <p:cNvGraphicFramePr>
            <a:graphicFrameLocks/>
          </p:cNvGraphicFramePr>
          <p:nvPr>
            <p:extLst>
              <p:ext uri="{D42A27DB-BD31-4B8C-83A1-F6EECF244321}">
                <p14:modId xmlns:p14="http://schemas.microsoft.com/office/powerpoint/2010/main" val="1882657238"/>
              </p:ext>
            </p:extLst>
          </p:nvPr>
        </p:nvGraphicFramePr>
        <p:xfrm>
          <a:off x="472237" y="5049536"/>
          <a:ext cx="2402238" cy="1318691"/>
        </p:xfrm>
        <a:graphic>
          <a:graphicData uri="http://schemas.openxmlformats.org/drawingml/2006/chart">
            <c:chart xmlns:c="http://schemas.openxmlformats.org/drawingml/2006/chart" xmlns:r="http://schemas.openxmlformats.org/officeDocument/2006/relationships" r:id="rId27"/>
          </a:graphicData>
        </a:graphic>
      </p:graphicFrame>
      <p:pic>
        <p:nvPicPr>
          <p:cNvPr id="66" name="Graphic 65" descr="Schoolmeisje met effen opvulling">
            <a:extLst>
              <a:ext uri="{FF2B5EF4-FFF2-40B4-BE49-F238E27FC236}">
                <a16:creationId xmlns:a16="http://schemas.microsoft.com/office/drawing/2014/main" id="{7B6E9232-1582-47F0-92A3-695BEC262A35}"/>
              </a:ext>
            </a:extLst>
          </p:cNvPr>
          <p:cNvPicPr>
            <a:picLocks noChangeAspect="1"/>
          </p:cNvPicPr>
          <p:nvPr/>
        </p:nvPicPr>
        <p:blipFill>
          <a:blip r:embed="rId28">
            <a:extLst>
              <a:ext uri="{28A0092B-C50C-407E-A947-70E740481C1C}">
                <a14:useLocalDpi xmlns:a14="http://schemas.microsoft.com/office/drawing/2010/main" val="0"/>
              </a:ext>
              <a:ext uri="{96DAC541-7B7A-43D3-8B79-37D633B846F1}">
                <asvg:svgBlip xmlns:asvg="http://schemas.microsoft.com/office/drawing/2016/SVG/main" r:embed="rId29"/>
              </a:ext>
            </a:extLst>
          </a:blip>
          <a:stretch>
            <a:fillRect/>
          </a:stretch>
        </p:blipFill>
        <p:spPr>
          <a:xfrm>
            <a:off x="6213246" y="2907794"/>
            <a:ext cx="375403" cy="375403"/>
          </a:xfrm>
          <a:prstGeom prst="rect">
            <a:avLst/>
          </a:prstGeom>
        </p:spPr>
      </p:pic>
    </p:spTree>
    <p:extLst>
      <p:ext uri="{BB962C8B-B14F-4D97-AF65-F5344CB8AC3E}">
        <p14:creationId xmlns:p14="http://schemas.microsoft.com/office/powerpoint/2010/main" val="265977643"/>
      </p:ext>
    </p:extLst>
  </p:cSld>
  <p:clrMapOvr>
    <a:masterClrMapping/>
  </p:clrMapOvr>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156</TotalTime>
  <Words>451</Words>
  <Application>Microsoft Office PowerPoint</Application>
  <PresentationFormat>A4 (210 x 297 mm)</PresentationFormat>
  <Paragraphs>43</Paragraphs>
  <Slides>1</Slides>
  <Notes>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vt:i4>
      </vt:variant>
    </vt:vector>
  </HeadingPairs>
  <TitlesOfParts>
    <vt:vector size="6" baseType="lpstr">
      <vt:lpstr>Arial</vt:lpstr>
      <vt:lpstr>Calibri</vt:lpstr>
      <vt:lpstr>Calibri Light</vt:lpstr>
      <vt:lpstr>Leelawadee UI Semilight</vt:lpstr>
      <vt:lpstr>Kantoorthema</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Karlijn Janssen</dc:creator>
  <cp:lastModifiedBy>Ooijevaar, Miranda</cp:lastModifiedBy>
  <cp:revision>19</cp:revision>
  <dcterms:created xsi:type="dcterms:W3CDTF">2022-04-14T06:31:41Z</dcterms:created>
  <dcterms:modified xsi:type="dcterms:W3CDTF">2022-06-14T12:24:15Z</dcterms:modified>
</cp:coreProperties>
</file>